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75" r:id="rId11"/>
    <p:sldId id="27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5B5B5B"/>
    <a:srgbClr val="EEF3FE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24" autoAdjust="0"/>
  </p:normalViewPr>
  <p:slideViewPr>
    <p:cSldViewPr snapToGrid="0">
      <p:cViewPr>
        <p:scale>
          <a:sx n="125" d="100"/>
          <a:sy n="125" d="100"/>
        </p:scale>
        <p:origin x="-6" y="-678"/>
      </p:cViewPr>
      <p:guideLst/>
    </p:cSldViewPr>
  </p:slideViewPr>
  <p:notesTextViewPr>
    <p:cViewPr>
      <p:scale>
        <a:sx n="155" d="100"/>
        <a:sy n="155" d="100"/>
      </p:scale>
      <p:origin x="0" y="-42"/>
    </p:cViewPr>
  </p:notesTextViewPr>
  <p:notesViewPr>
    <p:cSldViewPr snapToGrid="0">
      <p:cViewPr varScale="1">
        <p:scale>
          <a:sx n="100" d="100"/>
          <a:sy n="100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2100" b="1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2100" b="1" i="0" u="none" dirty="0">
                <a:solidFill>
                  <a:srgbClr val="434343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각 게임 별 정복까지 걸리는 시간</a:t>
            </a:r>
            <a:endParaRPr lang="ko-KR" altLang="en-US" dirty="0">
              <a:solidFill>
                <a:srgbClr val="434343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7799595892429352E-2"/>
          <c:y val="0.20460601150989532"/>
          <c:w val="0.89892095327377319"/>
          <c:h val="0.53789806365966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422603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842-4F38-B088-0D4AA01D0E62}"/>
                </c:ext>
              </c:extLst>
            </c:dLbl>
            <c:dLbl>
              <c:idx val="1"/>
              <c:layout>
                <c:manualLayout>
                  <c:x val="0"/>
                  <c:y val="0.10666893422603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42-4F38-B088-0D4AA01D0E62}"/>
                </c:ext>
              </c:extLst>
            </c:dLbl>
            <c:dLbl>
              <c:idx val="2"/>
              <c:layout>
                <c:manualLayout>
                  <c:x val="0"/>
                  <c:y val="0.18581040203571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42-4F38-B088-0D4AA01D0E62}"/>
                </c:ext>
              </c:extLst>
            </c:dLbl>
            <c:dLbl>
              <c:idx val="3"/>
              <c:layout>
                <c:manualLayout>
                  <c:x val="0"/>
                  <c:y val="0.175487607717514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42-4F38-B088-0D4AA01D0E62}"/>
                </c:ext>
              </c:extLst>
            </c:dLbl>
            <c:dLbl>
              <c:idx val="4"/>
              <c:layout>
                <c:manualLayout>
                  <c:x val="-8.3369999999999999E-17"/>
                  <c:y val="0.13075546920299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842-4F38-B088-0D4AA01D0E62}"/>
                </c:ext>
              </c:extLst>
            </c:dLbl>
            <c:dLbl>
              <c:idx val="5"/>
              <c:layout>
                <c:manualLayout>
                  <c:x val="0"/>
                  <c:y val="0.1961331963539123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42-4F38-B088-0D4AA01D0E62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00" b="0" i="0" u="none">
                    <a:solidFill>
                      <a:schemeClr val="tx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842-4F38-B088-0D4AA01D0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 cmpd="sng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842-4F38-B088-0D4AA01D0E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 cmpd="sng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842-4F38-B088-0D4AA01D0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200" b="0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tickMarkSkip val="1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200" b="0" i="0" u="none">
              <a:solidFill>
                <a:schemeClr val="tx1"/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2100" b="1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r>
              <a:rPr lang="ko-KR" altLang="en-US" sz="2100" b="1" i="0" u="none" dirty="0">
                <a:solidFill>
                  <a:srgbClr val="434343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rPr>
              <a:t>게임 한 판에 걸리는 시간</a:t>
            </a:r>
            <a:endParaRPr lang="ko-KR" altLang="en-US" dirty="0">
              <a:solidFill>
                <a:srgbClr val="434343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7799595892429352E-2"/>
          <c:y val="0.20460601150989532"/>
          <c:w val="0.89892095327377319"/>
          <c:h val="0.53789806365966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4226036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9C2-4A1A-B577-6381FB61F31A}"/>
                </c:ext>
              </c:extLst>
            </c:dLbl>
            <c:dLbl>
              <c:idx val="1"/>
              <c:layout>
                <c:manualLayout>
                  <c:x val="0"/>
                  <c:y val="0.109321765601634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9C2-4A1A-B577-6381FB61F31A}"/>
                </c:ext>
              </c:extLst>
            </c:dLbl>
            <c:dLbl>
              <c:idx val="2"/>
              <c:layout>
                <c:manualLayout>
                  <c:x val="0"/>
                  <c:y val="0.143359243869781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C2-4A1A-B577-6381FB61F31A}"/>
                </c:ext>
              </c:extLst>
            </c:dLbl>
            <c:dLbl>
              <c:idx val="3"/>
              <c:layout>
                <c:manualLayout>
                  <c:x val="0"/>
                  <c:y val="0.136007487773895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9C2-4A1A-B577-6381FB61F31A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00" b="0" i="0" u="none">
                    <a:solidFill>
                      <a:schemeClr val="tx1"/>
                    </a:solidFill>
                    <a:latin typeface="+mn-lt" panose="00000000000000000000"/>
                    <a:ea typeface="+mn-ea" panose="00000000000000000000"/>
                    <a:cs typeface="+mn-ea" panose="00000000000000000000"/>
                    <a:sym typeface="+mn-ea" panose="0000000000000000000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C2-4A1A-B577-6381FB61F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 cmpd="sng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9C2-4A1A-B577-6381FB61F3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 cmpd="sng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League Of Legends</c:v>
                </c:pt>
                <c:pt idx="1">
                  <c:v>Battlegrounds</c:v>
                </c:pt>
                <c:pt idx="2">
                  <c:v>Apex Legends</c:v>
                </c:pt>
                <c:pt idx="3">
                  <c:v>Fall Guys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23.75</c:v>
                </c:pt>
                <c:pt idx="1">
                  <c:v>23.75</c:v>
                </c:pt>
                <c:pt idx="2">
                  <c:v>23.75</c:v>
                </c:pt>
                <c:pt idx="3">
                  <c:v>23.75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9C2-4A1A-B577-6381FB61F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200" b="0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tickMarkSkip val="1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/>
                </a:solidFill>
                <a:latin typeface="+mn-lt" panose="00000000000000000000"/>
                <a:ea typeface="+mn-ea" panose="00000000000000000000"/>
                <a:cs typeface="+mn-ea" panose="00000000000000000000"/>
                <a:sym typeface="+mn-ea" panose="00000000000000000000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200" b="0" i="0" u="none">
              <a:solidFill>
                <a:schemeClr val="tx1"/>
              </a:solidFill>
              <a:latin typeface="+mn-lt" panose="00000000000000000000"/>
              <a:ea typeface="+mn-ea" panose="00000000000000000000"/>
              <a:cs typeface="+mn-ea" panose="00000000000000000000"/>
              <a:sym typeface="+mn-ea" panose="00000000000000000000"/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04CCF04-4723-4D11-9F2A-34BF025E83E5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DDD0D88-27D1-4310-A5B2-CD052A9B81D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3D3A3FD-7266-450E-AAD8-DFF2125B6F72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B17CDC2-9F4D-47A7-8116-D15B3BD1AC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좌측 이미지의 경우 우리가 </a:t>
            </a:r>
            <a:r>
              <a:rPr lang="ko-KR" altLang="en-US" dirty="0" err="1"/>
              <a:t>만들것과</a:t>
            </a:r>
            <a:r>
              <a:rPr lang="ko-KR" altLang="en-US" dirty="0"/>
              <a:t> 가능한 유사한걸 사용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이동경로에 애니메이션 사용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화살표 생성 말고도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Player </a:t>
            </a:r>
            <a:r>
              <a:rPr lang="ko-KR" altLang="en-US" dirty="0"/>
              <a:t>라는 점을 </a:t>
            </a:r>
            <a:r>
              <a:rPr lang="ko-KR" altLang="en-US" dirty="0" err="1"/>
              <a:t>이동시키는것도</a:t>
            </a:r>
            <a:r>
              <a:rPr lang="ko-KR" altLang="en-US" dirty="0"/>
              <a:t> 고려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241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789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	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롤은 출처 필요</a:t>
            </a:r>
            <a:r>
              <a:rPr lang="en-US" altLang="ko-KR"/>
              <a:t>. </a:t>
            </a:r>
            <a:r>
              <a:rPr lang="ko-KR" altLang="en-US"/>
              <a:t>개발자 패치노트 등 참고</a:t>
            </a:r>
          </a:p>
          <a:p>
            <a:pPr lvl="0">
              <a:defRPr/>
            </a:pPr>
            <a:r>
              <a:rPr lang="ko-KR" altLang="en-US"/>
              <a:t>나머지는 최대 플레이 시간이 정해져있음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적합한 카드 사용 </a:t>
            </a:r>
            <a:r>
              <a:rPr lang="en-US" altLang="ko-KR"/>
              <a:t>AI</a:t>
            </a:r>
          </a:p>
          <a:p>
            <a:pPr marL="228600" indent="-228600">
              <a:buAutoNum type="arabicPeriod"/>
              <a:defRPr/>
            </a:pPr>
            <a:endParaRPr lang="en-US" altLang="ko-KR"/>
          </a:p>
          <a:p>
            <a:pPr marL="228600" indent="-228600">
              <a:buAutoNum type="arabicPeriod"/>
              <a:defRPr/>
            </a:pPr>
            <a:r>
              <a:rPr lang="ko-KR" altLang="en-US"/>
              <a:t>사거리 안에서 타겟 설정</a:t>
            </a:r>
          </a:p>
          <a:p>
            <a:pPr marL="228600" indent="-228600">
              <a:buAutoNum type="arabicPeriod"/>
              <a:defRPr/>
            </a:pPr>
            <a:r>
              <a:rPr lang="ko-KR" altLang="en-US"/>
              <a:t>없으면 이동 후</a:t>
            </a:r>
            <a:r>
              <a:rPr lang="en-US" altLang="ko-KR"/>
              <a:t> </a:t>
            </a:r>
            <a:r>
              <a:rPr lang="ko-KR" altLang="en-US"/>
              <a:t>사용</a:t>
            </a:r>
          </a:p>
          <a:p>
            <a:pPr marL="228600" indent="-228600">
              <a:buAutoNum type="arabicPeriod"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크기의 경우 </a:t>
            </a:r>
            <a:r>
              <a:rPr lang="en-US" altLang="ko-KR" dirty="0"/>
              <a:t>~m </a:t>
            </a:r>
            <a:r>
              <a:rPr lang="ko-KR" altLang="en-US" dirty="0"/>
              <a:t>등 구체적인 단위 제시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이동경로 표시 안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크기의 경우 </a:t>
            </a:r>
            <a:r>
              <a:rPr lang="en-US" altLang="ko-KR" dirty="0"/>
              <a:t>~m </a:t>
            </a:r>
            <a:r>
              <a:rPr lang="ko-KR" altLang="en-US" dirty="0"/>
              <a:t>등 구체적인 단위 제시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이동경로 표시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B17CDC2-9F4D-47A7-8116-D15B3BD1AC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96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B5B5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첫째 목차</a:t>
            </a:r>
          </a:p>
          <a:p>
            <a:pPr lvl="0">
              <a:defRPr/>
            </a:pPr>
            <a:r>
              <a:rPr lang="ko-KR" altLang="en-US" dirty="0"/>
              <a:t>둘째 목차</a:t>
            </a:r>
          </a:p>
          <a:p>
            <a:pPr lvl="0">
              <a:defRPr/>
            </a:pPr>
            <a:r>
              <a:rPr lang="ko-KR" altLang="en-US" dirty="0"/>
              <a:t>셋째 목차</a:t>
            </a:r>
          </a:p>
          <a:p>
            <a:pPr lvl="0">
              <a:defRPr/>
            </a:pPr>
            <a:r>
              <a:rPr lang="ko-KR" altLang="en-US" dirty="0"/>
              <a:t>넷째 목차</a:t>
            </a:r>
          </a:p>
          <a:p>
            <a:pPr lvl="0">
              <a:defRPr/>
            </a:pPr>
            <a:r>
              <a:rPr lang="ko-KR" altLang="en-US" dirty="0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solidFill>
                  <a:srgbClr val="5B5B5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5B5B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pPr lvl="0">
              <a:defRPr/>
            </a:pPr>
            <a:r>
              <a:rPr lang="ko-KR" altLang="en-US" dirty="0"/>
              <a:t>클릭하여 마스터 부제목 스타일 편집</a:t>
            </a:r>
            <a:endParaRPr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en-US" altLang="ko-KR"/>
              <a:t>Asdaewf</a:t>
            </a:r>
          </a:p>
          <a:p>
            <a:pPr lvl="1">
              <a:defRPr/>
            </a:pPr>
            <a:r>
              <a:rPr lang="en-US" altLang="ko-KR"/>
              <a:t>Awefawef</a:t>
            </a:r>
          </a:p>
          <a:p>
            <a:pPr lvl="2">
              <a:defRPr/>
            </a:pPr>
            <a:r>
              <a:rPr lang="en-US" altLang="ko-KR"/>
              <a:t>awef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  <a:lvl2pPr>
              <a:defRPr>
                <a:solidFill>
                  <a:srgbClr val="5B5B5B"/>
                </a:solidFill>
              </a:defRPr>
            </a:lvl2pPr>
            <a:lvl3pPr>
              <a:defRPr>
                <a:solidFill>
                  <a:srgbClr val="5B5B5B"/>
                </a:solidFill>
              </a:defRPr>
            </a:lvl3pPr>
            <a:lvl4pPr>
              <a:defRPr>
                <a:solidFill>
                  <a:srgbClr val="5B5B5B"/>
                </a:solidFill>
              </a:defRPr>
            </a:lvl4pPr>
            <a:lvl5pPr>
              <a:defRPr>
                <a:solidFill>
                  <a:srgbClr val="5B5B5B"/>
                </a:solidFill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B5B5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B5B5B"/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>
                <a:solidFill>
                  <a:srgbClr val="5B5B5B"/>
                </a:solidFill>
              </a:defRPr>
            </a:lvl1pPr>
            <a:lvl2pPr>
              <a:defRPr sz="2000">
                <a:solidFill>
                  <a:srgbClr val="5B5B5B"/>
                </a:solidFill>
              </a:defRPr>
            </a:lvl2pPr>
            <a:lvl3pPr>
              <a:defRPr sz="1800">
                <a:solidFill>
                  <a:srgbClr val="5B5B5B"/>
                </a:solidFill>
              </a:defRPr>
            </a:lvl3pPr>
            <a:lvl4pPr>
              <a:defRPr sz="1600">
                <a:solidFill>
                  <a:srgbClr val="5B5B5B"/>
                </a:solidFill>
              </a:defRPr>
            </a:lvl4pPr>
            <a:lvl5pPr>
              <a:defRPr sz="1600">
                <a:solidFill>
                  <a:srgbClr val="5B5B5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blipFill rotWithShape="1">
          <a:blip r:embed="rId16">
            <a:alphaModFix amt="50000"/>
            <a:lum/>
          </a:blip>
          <a:tile tx="0" ty="0" sx="75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youtube.com/clip/UgkxNHPBo1T7ff-MMr1uUkC6wnePj0JAvXO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hart" Target="../charts/chart1.xm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hart" Target="../charts/chart2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Enemy Slasher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6179" y="4940182"/>
            <a:ext cx="6448000" cy="503200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2018182004 </a:t>
            </a:r>
            <a:r>
              <a:rPr lang="ko-KR" altLang="en-US" b="1" dirty="0">
                <a:solidFill>
                  <a:srgbClr val="434343"/>
                </a:solidFill>
              </a:rPr>
              <a:t>김나현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2018180015</a:t>
            </a:r>
            <a:r>
              <a:rPr lang="ko-KR" altLang="en-US" b="1" dirty="0">
                <a:solidFill>
                  <a:srgbClr val="434343"/>
                </a:solidFill>
              </a:rPr>
              <a:t> 류연우</a:t>
            </a:r>
          </a:p>
          <a:p>
            <a:pPr algn="r">
              <a:defRPr/>
            </a:pPr>
            <a:r>
              <a:rPr lang="en-US" altLang="ko-KR" b="1" dirty="0">
                <a:solidFill>
                  <a:srgbClr val="434343"/>
                </a:solidFill>
              </a:rPr>
              <a:t>2018180017</a:t>
            </a:r>
            <a:r>
              <a:rPr lang="ko-KR" altLang="en-US" b="1" dirty="0">
                <a:solidFill>
                  <a:srgbClr val="434343"/>
                </a:solidFill>
              </a:rPr>
              <a:t> </a:t>
            </a:r>
            <a:r>
              <a:rPr lang="ko-KR" altLang="en-US" b="1" dirty="0" err="1">
                <a:solidFill>
                  <a:srgbClr val="434343"/>
                </a:solidFill>
              </a:rPr>
              <a:t>박기정</a:t>
            </a:r>
            <a:endParaRPr lang="ko-KR" altLang="en-US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9A384D-44E1-3003-8A1D-F20A9E87C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8472"/>
            <a:ext cx="4871616" cy="3225800"/>
          </a:xfrm>
          <a:prstGeom prst="rect">
            <a:avLst/>
          </a:prstGeom>
          <a:ln w="28575">
            <a:solidFill>
              <a:srgbClr val="434343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7947" y="298545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게임 진행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3018" y="4800600"/>
            <a:ext cx="4427892" cy="1405857"/>
          </a:xfrm>
        </p:spPr>
        <p:txBody>
          <a:bodyPr/>
          <a:lstStyle/>
          <a:p>
            <a:pPr>
              <a:defRPr/>
            </a:pPr>
            <a:r>
              <a:rPr lang="en-US" altLang="ko-KR" sz="2200" b="1" dirty="0">
                <a:solidFill>
                  <a:srgbClr val="CC3300"/>
                </a:solidFill>
              </a:rPr>
              <a:t>~ </a:t>
            </a:r>
            <a:r>
              <a:rPr lang="ko-KR" altLang="en-US" sz="2200" dirty="0"/>
              <a:t>크기의 필드를 </a:t>
            </a:r>
            <a:r>
              <a:rPr lang="ko-KR" altLang="en-US" sz="2200" b="1" dirty="0">
                <a:solidFill>
                  <a:srgbClr val="CC3300"/>
                </a:solidFill>
              </a:rPr>
              <a:t>랜덤</a:t>
            </a:r>
            <a:r>
              <a:rPr lang="ko-KR" altLang="en-US" sz="2200" dirty="0"/>
              <a:t>생성</a:t>
            </a:r>
            <a:endParaRPr lang="en-US" altLang="ko-KR" sz="2200" dirty="0"/>
          </a:p>
          <a:p>
            <a:pPr marL="0" indent="0">
              <a:buNone/>
              <a:defRPr/>
            </a:pPr>
            <a:r>
              <a:rPr lang="en-US" altLang="ko-KR" sz="2200" dirty="0"/>
              <a:t>  (</a:t>
            </a:r>
            <a:r>
              <a:rPr lang="ko-KR" altLang="en-US" sz="2200" dirty="0"/>
              <a:t>적</a:t>
            </a:r>
            <a:r>
              <a:rPr lang="en-US" altLang="ko-KR" sz="2200" dirty="0"/>
              <a:t>, </a:t>
            </a:r>
            <a:r>
              <a:rPr lang="ko-KR" altLang="en-US" sz="2200" dirty="0"/>
              <a:t>오브젝트 등</a:t>
            </a:r>
            <a:r>
              <a:rPr lang="en-US" altLang="ko-KR" sz="2200" dirty="0"/>
              <a:t>)</a:t>
            </a:r>
          </a:p>
        </p:txBody>
      </p:sp>
      <p:sp>
        <p:nvSpPr>
          <p:cNvPr id="6" name="텍스트 개체 틀 2"/>
          <p:cNvSpPr txBox="1"/>
          <p:nvPr/>
        </p:nvSpPr>
        <p:spPr>
          <a:xfrm>
            <a:off x="6096000" y="4791670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적</a:t>
            </a:r>
            <a:r>
              <a:rPr lang="ko-KR" altLang="en-US" sz="2400" dirty="0"/>
              <a:t>과</a:t>
            </a:r>
            <a:r>
              <a:rPr lang="ko-KR" altLang="en-US" sz="2400" b="1" dirty="0">
                <a:solidFill>
                  <a:srgbClr val="CC3300"/>
                </a:solidFill>
              </a:rPr>
              <a:t> 전투</a:t>
            </a:r>
            <a:r>
              <a:rPr lang="ko-KR" altLang="en-US" sz="2400" dirty="0"/>
              <a:t>하거나</a:t>
            </a:r>
            <a:r>
              <a:rPr lang="ko-KR" altLang="en-US" sz="2400" b="1" dirty="0">
                <a:solidFill>
                  <a:srgbClr val="CC3300"/>
                </a:solidFill>
              </a:rPr>
              <a:t> 우회</a:t>
            </a:r>
            <a:r>
              <a:rPr lang="ko-KR" altLang="en-US" sz="2400" dirty="0"/>
              <a:t>하여</a:t>
            </a:r>
            <a:endParaRPr lang="en-US" altLang="ko-KR" sz="2400" b="1" dirty="0">
              <a:solidFill>
                <a:srgbClr val="CC33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400" b="1" dirty="0">
                <a:solidFill>
                  <a:srgbClr val="CC3300"/>
                </a:solidFill>
              </a:rPr>
              <a:t>   </a:t>
            </a:r>
            <a:r>
              <a:rPr lang="ko-KR" altLang="en-US" sz="2400" b="1" dirty="0">
                <a:solidFill>
                  <a:srgbClr val="CC3300"/>
                </a:solidFill>
              </a:rPr>
              <a:t>목표</a:t>
            </a:r>
            <a:r>
              <a:rPr lang="ko-KR" altLang="en-US" sz="2400" dirty="0"/>
              <a:t>까지</a:t>
            </a:r>
            <a:r>
              <a:rPr lang="ko-KR" altLang="en-US" sz="2400" b="1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전진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6FABE-CF2F-8B13-F1F6-581C69F05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8472"/>
            <a:ext cx="4871616" cy="32258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18F2F5-37EA-DCA4-6E08-7764CB651A1A}"/>
              </a:ext>
            </a:extLst>
          </p:cNvPr>
          <p:cNvCxnSpPr/>
          <p:nvPr/>
        </p:nvCxnSpPr>
        <p:spPr>
          <a:xfrm flipV="1">
            <a:off x="6350000" y="1752600"/>
            <a:ext cx="4165600" cy="2286000"/>
          </a:xfrm>
          <a:prstGeom prst="straightConnector1">
            <a:avLst/>
          </a:prstGeom>
          <a:ln w="57150">
            <a:solidFill>
              <a:srgbClr val="4343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A8E17F-946D-999F-1381-A8CFB023AAA3}"/>
              </a:ext>
            </a:extLst>
          </p:cNvPr>
          <p:cNvGrpSpPr/>
          <p:nvPr/>
        </p:nvGrpSpPr>
        <p:grpSpPr>
          <a:xfrm>
            <a:off x="6409734" y="1675515"/>
            <a:ext cx="4489450" cy="2419350"/>
            <a:chOff x="6409734" y="1675515"/>
            <a:chExt cx="4489450" cy="2419350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FAFE7F6-352F-B097-AB5D-80411DC821C8}"/>
                </a:ext>
              </a:extLst>
            </p:cNvPr>
            <p:cNvSpPr/>
            <p:nvPr/>
          </p:nvSpPr>
          <p:spPr>
            <a:xfrm>
              <a:off x="6409734" y="1739015"/>
              <a:ext cx="4489450" cy="2355850"/>
            </a:xfrm>
            <a:custGeom>
              <a:avLst/>
              <a:gdLst>
                <a:gd name="connsiteX0" fmla="*/ 0 w 4489450"/>
                <a:gd name="connsiteY0" fmla="*/ 2355850 h 2355850"/>
                <a:gd name="connsiteX1" fmla="*/ 1149350 w 4489450"/>
                <a:gd name="connsiteY1" fmla="*/ 1727200 h 2355850"/>
                <a:gd name="connsiteX2" fmla="*/ 1339850 w 4489450"/>
                <a:gd name="connsiteY2" fmla="*/ 2019300 h 2355850"/>
                <a:gd name="connsiteX3" fmla="*/ 1435100 w 4489450"/>
                <a:gd name="connsiteY3" fmla="*/ 1987550 h 2355850"/>
                <a:gd name="connsiteX4" fmla="*/ 2241550 w 4489450"/>
                <a:gd name="connsiteY4" fmla="*/ 2235200 h 2355850"/>
                <a:gd name="connsiteX5" fmla="*/ 2565400 w 4489450"/>
                <a:gd name="connsiteY5" fmla="*/ 2273300 h 2355850"/>
                <a:gd name="connsiteX6" fmla="*/ 3060700 w 4489450"/>
                <a:gd name="connsiteY6" fmla="*/ 2197100 h 2355850"/>
                <a:gd name="connsiteX7" fmla="*/ 3232150 w 4489450"/>
                <a:gd name="connsiteY7" fmla="*/ 2120900 h 2355850"/>
                <a:gd name="connsiteX8" fmla="*/ 3219450 w 4489450"/>
                <a:gd name="connsiteY8" fmla="*/ 2000250 h 2355850"/>
                <a:gd name="connsiteX9" fmla="*/ 3390900 w 4489450"/>
                <a:gd name="connsiteY9" fmla="*/ 1511300 h 2355850"/>
                <a:gd name="connsiteX10" fmla="*/ 3613150 w 4489450"/>
                <a:gd name="connsiteY10" fmla="*/ 952500 h 2355850"/>
                <a:gd name="connsiteX11" fmla="*/ 3625850 w 4489450"/>
                <a:gd name="connsiteY11" fmla="*/ 933450 h 2355850"/>
                <a:gd name="connsiteX12" fmla="*/ 3740150 w 4489450"/>
                <a:gd name="connsiteY12" fmla="*/ 971550 h 2355850"/>
                <a:gd name="connsiteX13" fmla="*/ 4076700 w 4489450"/>
                <a:gd name="connsiteY13" fmla="*/ 857250 h 2355850"/>
                <a:gd name="connsiteX14" fmla="*/ 4489450 w 4489450"/>
                <a:gd name="connsiteY14" fmla="*/ 889000 h 2355850"/>
                <a:gd name="connsiteX15" fmla="*/ 4248150 w 4489450"/>
                <a:gd name="connsiteY15" fmla="*/ 0 h 2355850"/>
                <a:gd name="connsiteX16" fmla="*/ 4248150 w 4489450"/>
                <a:gd name="connsiteY16" fmla="*/ 0 h 2355850"/>
                <a:gd name="connsiteX17" fmla="*/ 4248150 w 4489450"/>
                <a:gd name="connsiteY17" fmla="*/ 19050 h 235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9450" h="2355850">
                  <a:moveTo>
                    <a:pt x="0" y="2355850"/>
                  </a:moveTo>
                  <a:lnTo>
                    <a:pt x="1149350" y="1727200"/>
                  </a:lnTo>
                  <a:lnTo>
                    <a:pt x="1339850" y="2019300"/>
                  </a:lnTo>
                  <a:lnTo>
                    <a:pt x="1435100" y="1987550"/>
                  </a:lnTo>
                  <a:lnTo>
                    <a:pt x="2241550" y="2235200"/>
                  </a:lnTo>
                  <a:lnTo>
                    <a:pt x="2565400" y="2273300"/>
                  </a:lnTo>
                  <a:lnTo>
                    <a:pt x="3060700" y="2197100"/>
                  </a:lnTo>
                  <a:lnTo>
                    <a:pt x="3232150" y="2120900"/>
                  </a:lnTo>
                  <a:lnTo>
                    <a:pt x="3219450" y="2000250"/>
                  </a:lnTo>
                  <a:lnTo>
                    <a:pt x="3390900" y="1511300"/>
                  </a:lnTo>
                  <a:lnTo>
                    <a:pt x="3613150" y="952500"/>
                  </a:lnTo>
                  <a:lnTo>
                    <a:pt x="3625850" y="933450"/>
                  </a:lnTo>
                  <a:lnTo>
                    <a:pt x="3740150" y="971550"/>
                  </a:lnTo>
                  <a:lnTo>
                    <a:pt x="4076700" y="857250"/>
                  </a:lnTo>
                  <a:lnTo>
                    <a:pt x="4489450" y="889000"/>
                  </a:lnTo>
                  <a:lnTo>
                    <a:pt x="4248150" y="0"/>
                  </a:lnTo>
                  <a:lnTo>
                    <a:pt x="4248150" y="0"/>
                  </a:lnTo>
                  <a:lnTo>
                    <a:pt x="4248150" y="19050"/>
                  </a:lnTo>
                </a:path>
              </a:pathLst>
            </a:custGeom>
            <a:noFill/>
            <a:ln w="57150">
              <a:solidFill>
                <a:srgbClr val="434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34343"/>
                  </a:solidFill>
                </a:ln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5676020-E2E4-8C48-501A-F8765E48F6D9}"/>
                </a:ext>
              </a:extLst>
            </p:cNvPr>
            <p:cNvCxnSpPr>
              <a:stCxn id="14" idx="14"/>
            </p:cNvCxnSpPr>
            <p:nvPr/>
          </p:nvCxnSpPr>
          <p:spPr>
            <a:xfrm flipH="1" flipV="1">
              <a:off x="10638834" y="1675515"/>
              <a:ext cx="260350" cy="952500"/>
            </a:xfrm>
            <a:prstGeom prst="straightConnector1">
              <a:avLst/>
            </a:prstGeom>
            <a:ln w="57150">
              <a:solidFill>
                <a:srgbClr val="4343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1596E7-6778-099E-4243-5087F455B040}"/>
              </a:ext>
            </a:extLst>
          </p:cNvPr>
          <p:cNvGrpSpPr/>
          <p:nvPr/>
        </p:nvGrpSpPr>
        <p:grpSpPr>
          <a:xfrm>
            <a:off x="6076950" y="1625600"/>
            <a:ext cx="4403725" cy="2438400"/>
            <a:chOff x="6076950" y="1625600"/>
            <a:chExt cx="4403725" cy="243840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C0D3127-DB4D-50BC-6202-488D32A7D2B7}"/>
                </a:ext>
              </a:extLst>
            </p:cNvPr>
            <p:cNvSpPr/>
            <p:nvPr/>
          </p:nvSpPr>
          <p:spPr>
            <a:xfrm>
              <a:off x="6076950" y="1758950"/>
              <a:ext cx="4171950" cy="2305050"/>
            </a:xfrm>
            <a:custGeom>
              <a:avLst/>
              <a:gdLst>
                <a:gd name="connsiteX0" fmla="*/ 241300 w 4171950"/>
                <a:gd name="connsiteY0" fmla="*/ 2305050 h 2305050"/>
                <a:gd name="connsiteX1" fmla="*/ 0 w 4171950"/>
                <a:gd name="connsiteY1" fmla="*/ 1841500 h 2305050"/>
                <a:gd name="connsiteX2" fmla="*/ 2203450 w 4171950"/>
                <a:gd name="connsiteY2" fmla="*/ 660400 h 2305050"/>
                <a:gd name="connsiteX3" fmla="*/ 2362200 w 4171950"/>
                <a:gd name="connsiteY3" fmla="*/ 755650 h 2305050"/>
                <a:gd name="connsiteX4" fmla="*/ 2705100 w 4171950"/>
                <a:gd name="connsiteY4" fmla="*/ 393700 h 2305050"/>
                <a:gd name="connsiteX5" fmla="*/ 2698750 w 4171950"/>
                <a:gd name="connsiteY5" fmla="*/ 323850 h 2305050"/>
                <a:gd name="connsiteX6" fmla="*/ 2984500 w 4171950"/>
                <a:gd name="connsiteY6" fmla="*/ 184150 h 2305050"/>
                <a:gd name="connsiteX7" fmla="*/ 3187700 w 4171950"/>
                <a:gd name="connsiteY7" fmla="*/ 558800 h 2305050"/>
                <a:gd name="connsiteX8" fmla="*/ 4171950 w 4171950"/>
                <a:gd name="connsiteY8" fmla="*/ 0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1950" h="2305050">
                  <a:moveTo>
                    <a:pt x="241300" y="2305050"/>
                  </a:moveTo>
                  <a:lnTo>
                    <a:pt x="0" y="1841500"/>
                  </a:lnTo>
                  <a:lnTo>
                    <a:pt x="2203450" y="660400"/>
                  </a:lnTo>
                  <a:lnTo>
                    <a:pt x="2362200" y="755650"/>
                  </a:lnTo>
                  <a:lnTo>
                    <a:pt x="2705100" y="393700"/>
                  </a:lnTo>
                  <a:lnTo>
                    <a:pt x="2698750" y="323850"/>
                  </a:lnTo>
                  <a:lnTo>
                    <a:pt x="2984500" y="184150"/>
                  </a:lnTo>
                  <a:lnTo>
                    <a:pt x="3187700" y="558800"/>
                  </a:lnTo>
                  <a:lnTo>
                    <a:pt x="4171950" y="0"/>
                  </a:lnTo>
                </a:path>
              </a:pathLst>
            </a:custGeom>
            <a:noFill/>
            <a:ln w="57150">
              <a:solidFill>
                <a:srgbClr val="4343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A55E23F-12F5-AE8B-D515-98D18513B15C}"/>
                </a:ext>
              </a:extLst>
            </p:cNvPr>
            <p:cNvCxnSpPr>
              <a:cxnSpLocks/>
              <a:stCxn id="22" idx="7"/>
            </p:cNvCxnSpPr>
            <p:nvPr/>
          </p:nvCxnSpPr>
          <p:spPr>
            <a:xfrm flipV="1">
              <a:off x="9264650" y="1625600"/>
              <a:ext cx="1216025" cy="692150"/>
            </a:xfrm>
            <a:prstGeom prst="straightConnector1">
              <a:avLst/>
            </a:prstGeom>
            <a:ln w="57150">
              <a:solidFill>
                <a:srgbClr val="4343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E42D08E-D778-D846-0C5B-B41ECC72D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6" y="1318472"/>
            <a:ext cx="5161279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7947" y="298545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게임 진행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6174" y="4943896"/>
            <a:ext cx="4427892" cy="1405857"/>
          </a:xfrm>
        </p:spPr>
        <p:txBody>
          <a:bodyPr/>
          <a:lstStyle/>
          <a:p>
            <a:pPr lvl="0">
              <a:defRPr/>
            </a:pPr>
            <a:r>
              <a:rPr lang="ko-KR" altLang="en-US" sz="2200" b="1" dirty="0">
                <a:solidFill>
                  <a:srgbClr val="CC3300"/>
                </a:solidFill>
              </a:rPr>
              <a:t>필드</a:t>
            </a:r>
            <a:r>
              <a:rPr lang="ko-KR" altLang="en-US" sz="2200" dirty="0"/>
              <a:t>에서</a:t>
            </a:r>
            <a:r>
              <a:rPr lang="ko-KR" altLang="en-US" sz="2200" b="1" dirty="0">
                <a:solidFill>
                  <a:schemeClr val="tx1"/>
                </a:solidFill>
              </a:rPr>
              <a:t> </a:t>
            </a:r>
            <a:r>
              <a:rPr lang="ko-KR" altLang="en-US" sz="2200" b="1" dirty="0">
                <a:solidFill>
                  <a:srgbClr val="CC3300"/>
                </a:solidFill>
              </a:rPr>
              <a:t>적</a:t>
            </a:r>
            <a:r>
              <a:rPr lang="ko-KR" altLang="en-US" sz="2200" dirty="0"/>
              <a:t>과</a:t>
            </a:r>
            <a:r>
              <a:rPr lang="ko-KR" altLang="en-US" sz="2200" b="1" dirty="0">
                <a:solidFill>
                  <a:schemeClr val="tx1"/>
                </a:solidFill>
              </a:rPr>
              <a:t> </a:t>
            </a:r>
            <a:r>
              <a:rPr lang="ko-KR" altLang="en-US" sz="2200" b="1" dirty="0">
                <a:solidFill>
                  <a:srgbClr val="CC3300"/>
                </a:solidFill>
              </a:rPr>
              <a:t>조우 </a:t>
            </a:r>
            <a:r>
              <a:rPr lang="ko-KR" altLang="en-US" sz="2200" dirty="0"/>
              <a:t>시</a:t>
            </a:r>
            <a:r>
              <a:rPr lang="ko-KR" altLang="en-US" sz="2200" dirty="0">
                <a:solidFill>
                  <a:schemeClr val="tx1"/>
                </a:solidFill>
              </a:rPr>
              <a:t> </a:t>
            </a:r>
            <a:r>
              <a:rPr lang="ko-KR" altLang="en-US" sz="2200" b="1" dirty="0">
                <a:solidFill>
                  <a:srgbClr val="CC3300"/>
                </a:solidFill>
              </a:rPr>
              <a:t>전투</a:t>
            </a:r>
          </a:p>
          <a:p>
            <a:pPr lvl="0">
              <a:defRPr/>
            </a:pPr>
            <a:r>
              <a:rPr lang="ko-KR" altLang="en-US" sz="2200" b="1" dirty="0">
                <a:solidFill>
                  <a:srgbClr val="CC3300"/>
                </a:solidFill>
              </a:rPr>
              <a:t>전투</a:t>
            </a:r>
            <a:r>
              <a:rPr lang="ko-KR" altLang="en-US" sz="2200" dirty="0"/>
              <a:t>는</a:t>
            </a:r>
            <a:r>
              <a:rPr lang="ko-KR" altLang="en-US" sz="2200" b="1" dirty="0">
                <a:solidFill>
                  <a:schemeClr val="tx1"/>
                </a:solidFill>
              </a:rPr>
              <a:t> </a:t>
            </a:r>
            <a:r>
              <a:rPr lang="ko-KR" altLang="en-US" sz="22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200" dirty="0" err="1"/>
              <a:t>로</a:t>
            </a:r>
            <a:r>
              <a:rPr lang="ko-KR" altLang="en-US" sz="2200" b="1" dirty="0">
                <a:solidFill>
                  <a:schemeClr val="tx1"/>
                </a:solidFill>
              </a:rPr>
              <a:t> </a:t>
            </a:r>
            <a:r>
              <a:rPr lang="ko-KR" altLang="en-US" sz="2200" dirty="0"/>
              <a:t>진행</a:t>
            </a:r>
          </a:p>
        </p:txBody>
      </p:sp>
      <p:sp>
        <p:nvSpPr>
          <p:cNvPr id="6" name="텍스트 개체 틀 2"/>
          <p:cNvSpPr txBox="1"/>
          <p:nvPr/>
        </p:nvSpPr>
        <p:spPr>
          <a:xfrm>
            <a:off x="6345384" y="494389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카드</a:t>
            </a:r>
            <a:r>
              <a:rPr lang="ko-KR" altLang="en-US" sz="2400" dirty="0"/>
              <a:t>를 사용한 </a:t>
            </a: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ko-KR" altLang="en-US" sz="2400" dirty="0"/>
              <a:t> 전투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7800"/>
          <a:stretch>
            <a:fillRect/>
          </a:stretch>
        </p:blipFill>
        <p:spPr>
          <a:xfrm>
            <a:off x="866174" y="1719811"/>
            <a:ext cx="4824846" cy="29435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72910" r="2360"/>
          <a:stretch>
            <a:fillRect/>
          </a:stretch>
        </p:blipFill>
        <p:spPr>
          <a:xfrm>
            <a:off x="6345384" y="1719811"/>
            <a:ext cx="4824846" cy="29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332563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434343"/>
                </a:solidFill>
              </a:rPr>
              <a:t>조작법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034537" y="3567393"/>
              <a:ext cx="2143125" cy="2143125"/>
            </a:xfrm>
            <a:prstGeom prst="rect">
              <a:avLst/>
            </a:prstGeom>
            <a:noFill/>
          </p:spPr>
        </p:pic>
        <p:grpSp>
          <p:nvGrpSpPr>
            <p:cNvPr id="54" name="그룹 53"/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/>
              <p:cNvCxnSpPr/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 dirty="0">
                    <a:solidFill>
                      <a:srgbClr val="434343"/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 b="1" dirty="0">
                    <a:solidFill>
                      <a:srgbClr val="434343"/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rgbClr val="434343"/>
                    </a:solidFill>
                  </a:rPr>
                  <a:t>피킹</a:t>
                </a:r>
                <a:endParaRPr lang="ko-KR" altLang="en-US" sz="2000" b="1" dirty="0">
                  <a:solidFill>
                    <a:srgbClr val="434343"/>
                  </a:solidFill>
                </a:endParaRPr>
              </a:p>
            </p:txBody>
          </p:sp>
          <p:cxnSp>
            <p:nvCxnSpPr>
              <p:cNvPr id="40" name="연결선: 꺾임 39"/>
              <p:cNvCxnSpPr/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400" b="1" dirty="0">
                    <a:solidFill>
                      <a:srgbClr val="434343"/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/>
              <p:cNvCxnSpPr/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675" y="1779815"/>
            <a:ext cx="7799471" cy="426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799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타 게임과의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/>
              <a:t>붕괴</a:t>
            </a:r>
            <a:r>
              <a:rPr lang="en-US" altLang="ko-KR" sz="2400"/>
              <a:t>:</a:t>
            </a:r>
            <a:r>
              <a:rPr lang="ko-KR" altLang="en-US" sz="2400"/>
              <a:t>스타레일</a:t>
            </a:r>
          </a:p>
          <a:p>
            <a:pPr lvl="1">
              <a:defRPr/>
            </a:pPr>
            <a:r>
              <a:rPr lang="ko-KR" altLang="en-US" sz="2400"/>
              <a:t>특징 비교</a:t>
            </a:r>
          </a:p>
          <a:p>
            <a:pPr lvl="2">
              <a:defRPr/>
            </a:pPr>
            <a:endParaRPr lang="ko-KR" altLang="en-US" sz="2000"/>
          </a:p>
          <a:p>
            <a:pPr lvl="2">
              <a:defRPr/>
            </a:pPr>
            <a:r>
              <a:rPr lang="ko-KR" altLang="en-US" sz="2000"/>
              <a:t>스킬이 아닌 카드 사용</a:t>
            </a:r>
          </a:p>
          <a:p>
            <a:pPr lvl="2">
              <a:defRPr/>
            </a:pPr>
            <a:r>
              <a:rPr lang="ko-KR" altLang="en-US" sz="2000"/>
              <a:t>캐릭터들의 위치가 동적</a:t>
            </a:r>
          </a:p>
          <a:p>
            <a:pPr lvl="2">
              <a:defRPr/>
            </a:pPr>
            <a:r>
              <a:rPr lang="ko-KR" altLang="en-US" sz="2000"/>
              <a:t>복잡한 속성 시스템의 단순화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6720" y="1688598"/>
            <a:ext cx="4594906" cy="260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타 게임과의 비교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400"/>
              <a:t>Marvel's Midnight Suns</a:t>
            </a:r>
          </a:p>
          <a:p>
            <a:pPr lvl="1">
              <a:defRPr/>
            </a:pPr>
            <a:r>
              <a:rPr lang="ko-KR" altLang="en-US" sz="2400"/>
              <a:t>특징 비교</a:t>
            </a:r>
          </a:p>
          <a:p>
            <a:pPr lvl="1">
              <a:defRPr/>
            </a:pPr>
            <a:endParaRPr lang="ko-KR" altLang="en-US" sz="2400"/>
          </a:p>
          <a:p>
            <a:pPr lvl="2">
              <a:defRPr/>
            </a:pPr>
            <a:r>
              <a:rPr lang="ko-KR" altLang="en-US" sz="2000"/>
              <a:t>이동을 지시하지 않음</a:t>
            </a:r>
          </a:p>
          <a:p>
            <a:pPr lvl="2">
              <a:defRPr/>
            </a:pPr>
            <a:r>
              <a:rPr lang="ko-KR" altLang="en-US" sz="2000"/>
              <a:t>대상을 직접 지시하지 않음</a:t>
            </a:r>
          </a:p>
          <a:p>
            <a:pPr lvl="2">
              <a:defRPr/>
            </a:pPr>
            <a:r>
              <a:rPr lang="ko-KR" altLang="en-US" sz="2000"/>
              <a:t>코스트 소모가 아닌 증가를 채택</a:t>
            </a:r>
          </a:p>
          <a:p>
            <a:pPr lvl="2">
              <a:defRPr/>
            </a:pPr>
            <a:endParaRPr lang="ko-KR" altLang="en-US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64017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개발 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3000"/>
              <a:t>DirectX 12</a:t>
            </a:r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Visual Studio 2022</a:t>
            </a:r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Git hub</a:t>
            </a:r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Microsoft Windows 10</a:t>
            </a:r>
          </a:p>
          <a:p>
            <a:pPr lvl="0">
              <a:defRPr/>
            </a:pPr>
            <a:endParaRPr lang="en-US" altLang="ko-KR" sz="1400"/>
          </a:p>
          <a:p>
            <a:pPr lvl="0">
              <a:defRPr/>
            </a:pPr>
            <a:r>
              <a:rPr lang="en-US" altLang="ko-KR" sz="3000"/>
              <a:t>3ds Max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1026" name="Picture 2" descr="Gry DirectX 12 na celowniku AMD: Jeszcze przyjdzie nasz czas | PurePC.pl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95001" y="1733662"/>
            <a:ext cx="1351057" cy="1351057"/>
          </a:xfrm>
          <a:prstGeom prst="rect">
            <a:avLst/>
          </a:prstGeom>
          <a:noFill/>
        </p:spPr>
      </p:pic>
      <p:pic>
        <p:nvPicPr>
          <p:cNvPr id="1028" name="Picture 4" descr="Microsoft Apps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48255" y="1733662"/>
            <a:ext cx="1351056" cy="1351056"/>
          </a:xfrm>
          <a:prstGeom prst="rect">
            <a:avLst/>
          </a:prstGeom>
          <a:noFill/>
        </p:spPr>
      </p:pic>
      <p:pic>
        <p:nvPicPr>
          <p:cNvPr id="1030" name="Picture 6" descr="GitHub Logo and symbol, meaning, history, PNG, brand"/>
          <p:cNvPicPr>
            <a:picLocks noChangeAspect="1" noChangeArrowheads="1"/>
          </p:cNvPicPr>
          <p:nvPr/>
        </p:nvPicPr>
        <p:blipFill rotWithShape="1">
          <a:blip r:embed="rId4"/>
          <a:srcRect l="17890" r="18110"/>
          <a:stretch>
            <a:fillRect/>
          </a:stretch>
        </p:blipFill>
        <p:spPr>
          <a:xfrm>
            <a:off x="6096000" y="3699234"/>
            <a:ext cx="1545125" cy="1351984"/>
          </a:xfrm>
          <a:prstGeom prst="rect">
            <a:avLst/>
          </a:prstGeom>
          <a:noFill/>
        </p:spPr>
      </p:pic>
      <p:pic>
        <p:nvPicPr>
          <p:cNvPr id="1032" name="Picture 8" descr="여전히 가능한 윈도우 10으로의 무료 업그레이드 방법 : 네이버 블로그"/>
          <p:cNvPicPr>
            <a:picLocks noChangeAspect="1" noChangeArrowheads="1"/>
          </p:cNvPicPr>
          <p:nvPr/>
        </p:nvPicPr>
        <p:blipFill rotWithShape="1">
          <a:blip r:embed="rId5"/>
          <a:srcRect l="15010" r="15260"/>
          <a:stretch>
            <a:fillRect/>
          </a:stretch>
        </p:blipFill>
        <p:spPr>
          <a:xfrm>
            <a:off x="8363310" y="3689517"/>
            <a:ext cx="1260523" cy="1354095"/>
          </a:xfrm>
          <a:prstGeom prst="rect">
            <a:avLst/>
          </a:prstGeom>
          <a:noFill/>
        </p:spPr>
      </p:pic>
      <p:pic>
        <p:nvPicPr>
          <p:cNvPr id="1034" name="Picture 10" descr="Autodesk® 3ds Max® 2018 A | Premier Cadd Services in South karnataka, India"/>
          <p:cNvPicPr>
            <a:picLocks noChangeAspect="1" noChangeArrowheads="1"/>
          </p:cNvPicPr>
          <p:nvPr/>
        </p:nvPicPr>
        <p:blipFill rotWithShape="1">
          <a:blip r:embed="rId6"/>
          <a:srcRect l="51920" t="3980" r="1860" b="5800"/>
          <a:stretch>
            <a:fillRect/>
          </a:stretch>
        </p:blipFill>
        <p:spPr>
          <a:xfrm>
            <a:off x="10346018" y="3689517"/>
            <a:ext cx="1384416" cy="135105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5139" y="46863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역할분담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8571" y="1643681"/>
            <a:ext cx="5453500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000" dirty="0"/>
              <a:t>김나현</a:t>
            </a:r>
          </a:p>
          <a:p>
            <a:pPr lvl="1">
              <a:defRPr/>
            </a:pP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</a:p>
          <a:p>
            <a:pPr lvl="1">
              <a:defRPr/>
            </a:pPr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</a:p>
          <a:p>
            <a:pPr lvl="1">
              <a:defRPr/>
            </a:pPr>
            <a:r>
              <a:rPr lang="ko-KR" altLang="en-US" sz="2000" dirty="0"/>
              <a:t>충돌체크</a:t>
            </a:r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류연우</a:t>
            </a:r>
          </a:p>
          <a:p>
            <a:pPr lvl="1">
              <a:defRPr/>
            </a:pPr>
            <a:r>
              <a:rPr lang="en-US" altLang="ko-KR" sz="2000" b="0" spc="-100" dirty="0" err="1"/>
              <a:t>WSAAsyncSelcect</a:t>
            </a:r>
            <a:r>
              <a:rPr lang="ko-KR" altLang="en-US" sz="2000" b="0" spc="-100" dirty="0"/>
              <a:t>를 이용한 멀티플레이</a:t>
            </a:r>
          </a:p>
          <a:p>
            <a:pPr lvl="1">
              <a:defRPr/>
            </a:pPr>
            <a:r>
              <a:rPr lang="ko-KR" altLang="en-US" sz="2000" dirty="0" err="1"/>
              <a:t>카툰</a:t>
            </a:r>
            <a:r>
              <a:rPr lang="ko-KR" altLang="en-US" sz="2000" dirty="0"/>
              <a:t> 렌더링</a:t>
            </a:r>
          </a:p>
        </p:txBody>
      </p:sp>
      <p:sp>
        <p:nvSpPr>
          <p:cNvPr id="4" name="텍스트 개체 틀 2"/>
          <p:cNvSpPr txBox="1"/>
          <p:nvPr/>
        </p:nvSpPr>
        <p:spPr>
          <a:xfrm>
            <a:off x="6284841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000" dirty="0" err="1"/>
              <a:t>박기정</a:t>
            </a:r>
            <a:endParaRPr lang="ko-KR" altLang="en-US" sz="2000" dirty="0"/>
          </a:p>
          <a:p>
            <a:pPr lvl="1">
              <a:defRPr/>
            </a:pPr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</a:p>
          <a:p>
            <a:pPr lvl="1">
              <a:defRPr/>
            </a:pPr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</a:p>
          <a:p>
            <a:pPr lvl="1">
              <a:defRPr/>
            </a:pPr>
            <a:r>
              <a:rPr lang="ko-KR" altLang="en-US" sz="2000" dirty="0" err="1"/>
              <a:t>파티클</a:t>
            </a:r>
            <a:endParaRPr lang="ko-KR" altLang="en-US" sz="2000" dirty="0"/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공통</a:t>
            </a:r>
          </a:p>
          <a:p>
            <a:pPr lvl="1">
              <a:defRPr/>
            </a:pPr>
            <a:r>
              <a:rPr lang="ko-KR" altLang="en-US" sz="2000" dirty="0"/>
              <a:t>프레임 워크</a:t>
            </a:r>
          </a:p>
          <a:p>
            <a:pPr lvl="1">
              <a:defRPr/>
            </a:pPr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4732" y="42327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개인별 준비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pPr lvl="0">
              <a:defRPr/>
            </a:pPr>
            <a:r>
              <a:rPr lang="ko-KR" altLang="en-US" sz="2400"/>
              <a:t>김나현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 사운드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 marL="0" indent="0">
              <a:buNone/>
              <a:defRPr/>
            </a:pPr>
            <a:endParaRPr lang="en-US" altLang="ko-KR" sz="2400"/>
          </a:p>
        </p:txBody>
      </p:sp>
      <p:sp>
        <p:nvSpPr>
          <p:cNvPr id="4" name="텍스트 개체 틀 2"/>
          <p:cNvSpPr txBox="1"/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박기정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게임 프로그래밍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게임수학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알고리즘</a:t>
            </a:r>
            <a:endParaRPr lang="en-US" altLang="ko-KR" sz="2400"/>
          </a:p>
        </p:txBody>
      </p:sp>
      <p:sp>
        <p:nvSpPr>
          <p:cNvPr id="5" name="텍스트 개체 틀 2"/>
          <p:cNvSpPr txBox="1"/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/>
              <a:t>류연우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r>
              <a:rPr lang="en-US" altLang="ko-KR" sz="2400"/>
              <a:t>C/C++/STL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네트워크 게임 프로그래밍</a:t>
            </a:r>
          </a:p>
          <a:p>
            <a:pPr>
              <a:buFontTx/>
              <a:buChar char="-"/>
              <a:defRPr/>
            </a:pPr>
            <a:r>
              <a:rPr lang="ko-KR" altLang="en-US" sz="2400"/>
              <a:t>인공지능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모델링 </a:t>
            </a:r>
            <a:r>
              <a:rPr lang="en-US" altLang="ko-KR" sz="2400"/>
              <a:t>1, 2</a:t>
            </a:r>
          </a:p>
          <a:p>
            <a:pPr>
              <a:buFontTx/>
              <a:buChar char="-"/>
              <a:defRPr/>
            </a:pPr>
            <a:r>
              <a:rPr lang="en-US" altLang="ko-KR" sz="2400"/>
              <a:t>3D </a:t>
            </a:r>
            <a:r>
              <a:rPr lang="ko-KR" altLang="en-US" sz="2400"/>
              <a:t>애니메이션 </a:t>
            </a:r>
            <a:r>
              <a:rPr lang="en-US" altLang="ko-KR" sz="2400"/>
              <a:t>1</a:t>
            </a:r>
          </a:p>
          <a:p>
            <a:pPr>
              <a:buFontTx/>
              <a:buChar char="-"/>
              <a:defRPr/>
            </a:pPr>
            <a:endParaRPr lang="en-US" altLang="ko-KR" sz="2400"/>
          </a:p>
          <a:p>
            <a:pPr>
              <a:buFontTx/>
              <a:buChar char="-"/>
              <a:defRPr/>
            </a:pP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800" y="264527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일정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284" y="1292679"/>
            <a:ext cx="11260682" cy="472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4200" y="2042228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Q &amp; A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/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제목 </a:t>
            </a:r>
            <a:r>
              <a:rPr lang="en-US" altLang="ko-KR" dirty="0">
                <a:solidFill>
                  <a:srgbClr val="434343"/>
                </a:solidFill>
              </a:rPr>
              <a:t>– Enemy Slasher</a:t>
            </a:r>
          </a:p>
          <a:p>
            <a:pPr marL="127000" indent="0">
              <a:defRPr/>
            </a:pPr>
            <a:endParaRPr lang="en-US" altLang="ko-KR" dirty="0">
              <a:solidFill>
                <a:srgbClr val="434343"/>
              </a:solidFill>
            </a:endParaRP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장르 </a:t>
            </a:r>
            <a:r>
              <a:rPr lang="en-US" altLang="ko-KR" dirty="0">
                <a:solidFill>
                  <a:srgbClr val="434343"/>
                </a:solidFill>
              </a:rPr>
              <a:t>– </a:t>
            </a:r>
            <a:r>
              <a:rPr lang="ko-KR" altLang="en-US" dirty="0" err="1">
                <a:solidFill>
                  <a:srgbClr val="434343"/>
                </a:solidFill>
              </a:rPr>
              <a:t>턴제</a:t>
            </a:r>
            <a:r>
              <a:rPr lang="ko-KR" altLang="en-US" dirty="0">
                <a:solidFill>
                  <a:srgbClr val="434343"/>
                </a:solidFill>
              </a:rPr>
              <a:t> </a:t>
            </a:r>
            <a:r>
              <a:rPr lang="en-US" altLang="ko-KR" dirty="0">
                <a:solidFill>
                  <a:srgbClr val="434343"/>
                </a:solidFill>
              </a:rPr>
              <a:t>RPG</a:t>
            </a:r>
          </a:p>
          <a:p>
            <a:pPr marL="127000" indent="0">
              <a:defRPr/>
            </a:pPr>
            <a:endParaRPr lang="en-US" altLang="ko-KR" dirty="0">
              <a:solidFill>
                <a:srgbClr val="434343"/>
              </a:solidFill>
            </a:endParaRP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개요 </a:t>
            </a:r>
            <a:r>
              <a:rPr lang="en-US" altLang="ko-KR" dirty="0">
                <a:solidFill>
                  <a:srgbClr val="434343"/>
                </a:solidFill>
              </a:rPr>
              <a:t>– </a:t>
            </a:r>
            <a:r>
              <a:rPr lang="ko-KR" altLang="en-US" dirty="0">
                <a:solidFill>
                  <a:srgbClr val="434343"/>
                </a:solidFill>
              </a:rPr>
              <a:t>턴마다 진행되며</a:t>
            </a: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한정된 카드를 적절히 활용하여</a:t>
            </a: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 적 몬스터를 잡고 </a:t>
            </a:r>
          </a:p>
          <a:p>
            <a:pPr marL="127000" indent="0">
              <a:defRPr/>
            </a:pPr>
            <a:r>
              <a:rPr lang="ko-KR" altLang="en-US" dirty="0">
                <a:solidFill>
                  <a:srgbClr val="434343"/>
                </a:solidFill>
              </a:rPr>
              <a:t>스테이지를 클리어하는 게임</a:t>
            </a:r>
            <a:endParaRPr lang="en-US" altLang="ko-KR" dirty="0">
              <a:solidFill>
                <a:srgbClr val="434343"/>
              </a:solidFill>
            </a:endParaRPr>
          </a:p>
        </p:txBody>
      </p:sp>
      <p:sp>
        <p:nvSpPr>
          <p:cNvPr id="6" name="텍스트 개체 틀 2"/>
          <p:cNvSpPr txBox="1"/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1400" dirty="0">
                <a:solidFill>
                  <a:srgbClr val="434343"/>
                </a:solidFill>
              </a:rPr>
              <a:t>예시 게임 </a:t>
            </a:r>
            <a:r>
              <a:rPr lang="en-US" altLang="ko-KR" sz="1400" dirty="0">
                <a:solidFill>
                  <a:srgbClr val="434343"/>
                </a:solidFill>
              </a:rPr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선즈</a:t>
            </a:r>
            <a:endParaRPr lang="ko-KR" altLang="en-US" sz="1400" b="1" i="0" u="none" strike="noStrike" dirty="0">
              <a:solidFill>
                <a:srgbClr val="0275D8"/>
              </a:solidFill>
              <a:effectLst/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defRPr/>
            </a:pPr>
            <a:endParaRPr lang="ko-KR" altLang="en-US" sz="1400" dirty="0"/>
          </a:p>
        </p:txBody>
      </p:sp>
      <p:pic>
        <p:nvPicPr>
          <p:cNvPr id="10" name="그림 9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8932" y="2064907"/>
            <a:ext cx="7583600" cy="18664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4642" y="230509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5400" b="1" dirty="0">
                <a:solidFill>
                  <a:srgbClr val="434343"/>
                </a:solidFill>
              </a:rPr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70698"/>
            <a:ext cx="5136000" cy="4555200"/>
          </a:xfrm>
        </p:spPr>
        <p:txBody>
          <a:bodyPr/>
          <a:lstStyle/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1. </a:t>
            </a:r>
            <a:r>
              <a:rPr lang="ko-KR" altLang="en-US" sz="2400" dirty="0"/>
              <a:t>환경분석 </a:t>
            </a:r>
            <a:r>
              <a:rPr lang="en-US" altLang="ko-KR" sz="2400" dirty="0"/>
              <a:t>/ </a:t>
            </a:r>
            <a:r>
              <a:rPr lang="ko-KR" altLang="en-US" sz="2400" dirty="0"/>
              <a:t>연구 목적 </a:t>
            </a:r>
            <a:r>
              <a:rPr lang="en-US" altLang="ko-KR" sz="2400" dirty="0"/>
              <a:t>(4p)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2. </a:t>
            </a:r>
            <a:r>
              <a:rPr lang="ko-KR" altLang="en-US" sz="2400" dirty="0"/>
              <a:t>기술 </a:t>
            </a:r>
            <a:r>
              <a:rPr lang="en-US" altLang="ko-KR" sz="2400" dirty="0"/>
              <a:t>/ </a:t>
            </a:r>
            <a:r>
              <a:rPr lang="ko-KR" altLang="en-US" sz="2400" dirty="0"/>
              <a:t>중점 연구분야 </a:t>
            </a:r>
            <a:r>
              <a:rPr lang="en-US" altLang="ko-KR" sz="2400" dirty="0"/>
              <a:t>(5p)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3. </a:t>
            </a:r>
            <a:r>
              <a:rPr lang="ko-KR" altLang="en-US" sz="2400" dirty="0"/>
              <a:t>게임소개 및 특징 </a:t>
            </a:r>
            <a:r>
              <a:rPr lang="en-US" altLang="ko-KR" sz="2400" dirty="0"/>
              <a:t>(7p)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4. </a:t>
            </a:r>
            <a:r>
              <a:rPr lang="ko-KR" altLang="en-US" sz="2400" dirty="0"/>
              <a:t>게임 진행 </a:t>
            </a:r>
            <a:r>
              <a:rPr lang="en-US" altLang="ko-KR" sz="2400" dirty="0"/>
              <a:t>(8p)</a:t>
            </a:r>
          </a:p>
          <a:p>
            <a:pPr marL="203195" indent="0">
              <a:lnSpc>
                <a:spcPct val="150000"/>
              </a:lnSpc>
              <a:buNone/>
              <a:defRPr/>
            </a:pPr>
            <a:r>
              <a:rPr lang="en-US" altLang="ko-KR" sz="2400" dirty="0"/>
              <a:t>5. </a:t>
            </a:r>
            <a:r>
              <a:rPr lang="ko-KR" altLang="en-US" sz="2400" dirty="0"/>
              <a:t>조작법 </a:t>
            </a:r>
            <a:r>
              <a:rPr lang="en-US" altLang="ko-KR" sz="2400" dirty="0"/>
              <a:t>(10p)</a:t>
            </a:r>
          </a:p>
          <a:p>
            <a:pPr lvl="0">
              <a:defRPr/>
            </a:pPr>
            <a:endParaRPr lang="en-US" altLang="ko-KR" dirty="0">
              <a:solidFill>
                <a:srgbClr val="5B5B5B"/>
              </a:solidFill>
            </a:endParaRP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텍스트 개체 틀 2"/>
          <p:cNvSpPr txBox="1"/>
          <p:nvPr/>
        </p:nvSpPr>
        <p:spPr>
          <a:xfrm>
            <a:off x="6026429" y="1670698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6. </a:t>
            </a:r>
            <a:r>
              <a:rPr lang="ko-KR" altLang="en-US" sz="2400" dirty="0"/>
              <a:t>타 게임과의 비교 </a:t>
            </a:r>
            <a:r>
              <a:rPr lang="en-US" altLang="ko-KR" sz="2400" dirty="0"/>
              <a:t>(11p)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7. </a:t>
            </a:r>
            <a:r>
              <a:rPr lang="ko-KR" altLang="en-US" sz="2400" dirty="0"/>
              <a:t>개발 환경</a:t>
            </a:r>
            <a:r>
              <a:rPr lang="en-US" altLang="ko-KR" sz="2400" dirty="0"/>
              <a:t> (13p)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8. </a:t>
            </a:r>
            <a:r>
              <a:rPr lang="ko-KR" altLang="en-US" sz="2400" dirty="0"/>
              <a:t>역할 분담 </a:t>
            </a:r>
            <a:r>
              <a:rPr lang="en-US" altLang="ko-KR" sz="2400" dirty="0"/>
              <a:t>(14p)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9. </a:t>
            </a:r>
            <a:r>
              <a:rPr lang="ko-KR" altLang="en-US" sz="2400" dirty="0"/>
              <a:t>개인별 준비 현황 </a:t>
            </a:r>
            <a:r>
              <a:rPr lang="en-US" altLang="ko-KR" sz="2400" dirty="0"/>
              <a:t>(15p)</a:t>
            </a:r>
          </a:p>
          <a:p>
            <a:pPr marL="203195" indent="0">
              <a:lnSpc>
                <a:spcPct val="150000"/>
              </a:lnSpc>
              <a:buFont typeface="Lato"/>
              <a:buNone/>
              <a:defRPr/>
            </a:pPr>
            <a:r>
              <a:rPr lang="en-US" altLang="ko-KR" sz="2400" dirty="0"/>
              <a:t>10. </a:t>
            </a:r>
            <a:r>
              <a:rPr lang="ko-KR" altLang="en-US" sz="2400" dirty="0"/>
              <a:t>일정 </a:t>
            </a:r>
            <a:r>
              <a:rPr lang="en-US" altLang="ko-KR" sz="2400" dirty="0"/>
              <a:t>(16p)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0893" y="287206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환경 분석 </a:t>
            </a:r>
            <a:r>
              <a:rPr lang="en-US" altLang="ko-KR" b="1" dirty="0">
                <a:solidFill>
                  <a:srgbClr val="434343"/>
                </a:solidFill>
              </a:rPr>
              <a:t>/ </a:t>
            </a:r>
            <a:r>
              <a:rPr lang="ko-KR" altLang="en-US" b="1" dirty="0">
                <a:solidFill>
                  <a:srgbClr val="434343"/>
                </a:solidFill>
              </a:rPr>
              <a:t>연구 목적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pPr lvl="0">
              <a:defRPr/>
            </a:pPr>
            <a:r>
              <a:rPr lang="ko-KR" altLang="en-US" sz="2400" dirty="0"/>
              <a:t>한판한판은 </a:t>
            </a:r>
            <a:r>
              <a:rPr lang="ko-KR" altLang="en-US" sz="2400" b="1" dirty="0">
                <a:solidFill>
                  <a:srgbClr val="CC3300"/>
                </a:solidFill>
              </a:rPr>
              <a:t>짧고</a:t>
            </a:r>
            <a:r>
              <a:rPr lang="ko-KR" altLang="en-US" sz="2400" dirty="0"/>
              <a:t> 정복까지 걸리는 시간은 </a:t>
            </a:r>
            <a:r>
              <a:rPr lang="ko-KR" altLang="en-US" sz="2400" b="1" dirty="0">
                <a:solidFill>
                  <a:srgbClr val="CC3300"/>
                </a:solidFill>
              </a:rPr>
              <a:t>긴</a:t>
            </a:r>
            <a:r>
              <a:rPr lang="ko-KR" altLang="en-US" sz="2400" dirty="0"/>
              <a:t> 게임</a:t>
            </a:r>
          </a:p>
          <a:p>
            <a:pPr lvl="0">
              <a:defRPr/>
            </a:pPr>
            <a:r>
              <a:rPr lang="ko-KR" altLang="en-US" sz="2400" dirty="0"/>
              <a:t>인터넷 방송의 영향력이 커지고 있으므로 </a:t>
            </a:r>
            <a:r>
              <a:rPr lang="ko-KR" altLang="en-US" sz="2400" b="1" dirty="0">
                <a:solidFill>
                  <a:srgbClr val="CC3300"/>
                </a:solidFill>
              </a:rPr>
              <a:t>방송하기 좋은 게임</a:t>
            </a:r>
          </a:p>
          <a:p>
            <a:pPr lvl="0">
              <a:defRPr/>
            </a:pPr>
            <a:endParaRPr lang="ko-KR" altLang="en-US" sz="2000" dirty="0"/>
          </a:p>
        </p:txBody>
      </p:sp>
      <p:grpSp>
        <p:nvGrpSpPr>
          <p:cNvPr id="27" name="그룹 26"/>
          <p:cNvGrpSpPr>
            <a:grpSpLocks/>
          </p:cNvGrpSpPr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/>
            <p:cNvGraphicFramePr/>
            <p:nvPr>
              <p:extLst>
                <p:ext uri="{D42A27DB-BD31-4B8C-83A1-F6EECF244321}">
                  <p14:modId xmlns:p14="http://schemas.microsoft.com/office/powerpoint/2010/main" val="773206123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950785" y="3461984"/>
              <a:ext cx="2170302" cy="5501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dirty="0">
                  <a:solidFill>
                    <a:srgbClr val="434343"/>
                  </a:solidFill>
                </a:rPr>
                <a:t>평균 </a:t>
              </a:r>
              <a:r>
                <a:rPr lang="en-US" altLang="ko-KR" sz="2800" dirty="0">
                  <a:solidFill>
                    <a:srgbClr val="434343"/>
                  </a:solidFill>
                </a:rPr>
                <a:t>97</a:t>
              </a:r>
              <a:r>
                <a:rPr lang="ko-KR" altLang="en-US" sz="2800" dirty="0">
                  <a:solidFill>
                    <a:srgbClr val="434343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/>
          <p:cNvGraphicFramePr/>
          <p:nvPr>
            <p:extLst>
              <p:ext uri="{D42A27DB-BD31-4B8C-83A1-F6EECF244321}">
                <p14:modId xmlns:p14="http://schemas.microsoft.com/office/powerpoint/2010/main" val="2261126020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64677" y="3256381"/>
            <a:ext cx="33163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2026" y="3636993"/>
            <a:ext cx="220486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434343"/>
                </a:solidFill>
              </a:rPr>
              <a:t>평균 약 </a:t>
            </a:r>
            <a:r>
              <a:rPr lang="en-US" altLang="ko-KR" sz="2800" dirty="0">
                <a:solidFill>
                  <a:srgbClr val="434343"/>
                </a:solidFill>
              </a:rPr>
              <a:t>24</a:t>
            </a:r>
            <a:r>
              <a:rPr lang="ko-KR" altLang="en-US" sz="2800" dirty="0">
                <a:solidFill>
                  <a:srgbClr val="434343"/>
                </a:solidFill>
              </a:rPr>
              <a:t>분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8799" y="287206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기술 </a:t>
            </a:r>
            <a:r>
              <a:rPr lang="en-US" altLang="ko-KR" b="1" dirty="0">
                <a:solidFill>
                  <a:srgbClr val="434343"/>
                </a:solidFill>
              </a:rPr>
              <a:t>/ </a:t>
            </a:r>
            <a:r>
              <a:rPr lang="ko-KR" altLang="en-US" b="1" dirty="0">
                <a:solidFill>
                  <a:srgbClr val="434343"/>
                </a:solidFill>
              </a:rPr>
              <a:t>중점 연구분야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 dirty="0"/>
              <a:t>멀티 플레이</a:t>
            </a:r>
            <a:r>
              <a:rPr lang="en-US" altLang="ko-KR" sz="2400" dirty="0"/>
              <a:t>	</a:t>
            </a:r>
          </a:p>
          <a:p>
            <a:pPr marL="0" indent="0">
              <a:buNone/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	</a:t>
            </a:r>
            <a:r>
              <a:rPr lang="en-US" altLang="ko-KR" sz="2400" b="1" dirty="0" err="1">
                <a:solidFill>
                  <a:srgbClr val="CC3300"/>
                </a:solidFill>
              </a:rPr>
              <a:t>WSAAsyncSelect</a:t>
            </a:r>
            <a:r>
              <a:rPr lang="en-US" altLang="ko-KR" sz="2400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모델 을 이용한 멀티 플레이 구현</a:t>
            </a:r>
          </a:p>
          <a:p>
            <a:pPr marL="0" indent="0">
              <a:buNone/>
              <a:defRPr/>
            </a:pPr>
            <a:r>
              <a:rPr lang="ko-KR" altLang="en-US" sz="2400" dirty="0"/>
              <a:t>	</a:t>
            </a:r>
            <a:r>
              <a:rPr lang="ko-KR" altLang="en-US" sz="2400" b="1" dirty="0">
                <a:solidFill>
                  <a:srgbClr val="CC3300"/>
                </a:solidFill>
              </a:rPr>
              <a:t>실시간</a:t>
            </a:r>
            <a:r>
              <a:rPr lang="ko-KR" altLang="en-US" sz="2400" dirty="0"/>
              <a:t> 서버 통신 구현</a:t>
            </a:r>
          </a:p>
          <a:p>
            <a:pPr marL="0" indent="0">
              <a:buNone/>
              <a:defRPr/>
            </a:pPr>
            <a:endParaRPr lang="en-US" altLang="ko-KR" sz="2400" dirty="0"/>
          </a:p>
          <a:p>
            <a:pPr>
              <a:defRPr/>
            </a:pPr>
            <a:r>
              <a:rPr lang="ko-KR" altLang="en-US" sz="2400" dirty="0" err="1"/>
              <a:t>카툰</a:t>
            </a:r>
            <a:r>
              <a:rPr lang="ko-KR" altLang="en-US" sz="2400" dirty="0"/>
              <a:t> 렌더링</a:t>
            </a:r>
          </a:p>
          <a:p>
            <a:pPr marL="203195" indent="0">
              <a:buNone/>
              <a:defRPr/>
            </a:pPr>
            <a:r>
              <a:rPr lang="ko-KR" altLang="en-US" sz="2400" dirty="0"/>
              <a:t>	색상, 평평한 음영, 선명한 윤곽 등을 강조하여</a:t>
            </a:r>
          </a:p>
          <a:p>
            <a:pPr marL="203195" indent="0">
              <a:buNone/>
              <a:defRPr/>
            </a:pPr>
            <a:r>
              <a:rPr lang="ko-KR" altLang="en-US" sz="2400" dirty="0"/>
              <a:t>	애니메이션 스타일의 비주얼 구현</a:t>
            </a:r>
          </a:p>
          <a:p>
            <a:pPr marL="203195" indent="0">
              <a:buNone/>
              <a:defRPr/>
            </a:pPr>
            <a:r>
              <a:rPr lang="en-US" altLang="ko-KR" sz="2200" dirty="0"/>
              <a:t>	</a:t>
            </a:r>
          </a:p>
          <a:p>
            <a:pPr marL="0" indent="0">
              <a:buNone/>
              <a:defRPr/>
            </a:pPr>
            <a:endParaRPr lang="en-US" altLang="ko-KR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6696" y="309884"/>
            <a:ext cx="10406720" cy="763600"/>
          </a:xfrm>
        </p:spPr>
        <p:txBody>
          <a:bodyPr/>
          <a:lstStyle/>
          <a:p>
            <a:pPr lvl="0">
              <a:defRPr/>
            </a:pPr>
            <a:r>
              <a:rPr lang="ko-KR" altLang="en-US" sz="3400" b="1" dirty="0">
                <a:solidFill>
                  <a:srgbClr val="434343"/>
                </a:solidFill>
              </a:rPr>
              <a:t>기술 </a:t>
            </a:r>
            <a:r>
              <a:rPr lang="en-US" altLang="ko-KR" sz="3400" b="1" dirty="0">
                <a:solidFill>
                  <a:srgbClr val="434343"/>
                </a:solidFill>
              </a:rPr>
              <a:t>/ </a:t>
            </a:r>
            <a:r>
              <a:rPr lang="ko-KR" altLang="en-US" sz="3400" b="1" dirty="0">
                <a:solidFill>
                  <a:srgbClr val="434343"/>
                </a:solidFill>
              </a:rPr>
              <a:t>중점 연구분야 </a:t>
            </a:r>
            <a:r>
              <a:rPr lang="en-US" altLang="ko-KR" sz="3400" b="1" dirty="0">
                <a:solidFill>
                  <a:srgbClr val="434343"/>
                </a:solidFill>
              </a:rPr>
              <a:t>– </a:t>
            </a:r>
            <a:r>
              <a:rPr lang="ko-KR" altLang="en-US" sz="3400" b="1" dirty="0" err="1">
                <a:solidFill>
                  <a:srgbClr val="434343"/>
                </a:solidFill>
              </a:rPr>
              <a:t>폴리곤</a:t>
            </a:r>
            <a:r>
              <a:rPr lang="ko-KR" altLang="en-US" sz="3400" b="1" dirty="0">
                <a:solidFill>
                  <a:srgbClr val="434343"/>
                </a:solidFill>
              </a:rPr>
              <a:t> 절단 기술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59999" y="1269485"/>
            <a:ext cx="10272000" cy="4555200"/>
          </a:xfrm>
        </p:spPr>
        <p:txBody>
          <a:bodyPr/>
          <a:lstStyle/>
          <a:p>
            <a:pPr lvl="0">
              <a:defRPr/>
            </a:pPr>
            <a:r>
              <a:rPr lang="en-US" altLang="ko-KR" sz="2800"/>
              <a:t>3D </a:t>
            </a:r>
            <a:r>
              <a:rPr lang="ko-KR" altLang="en-US" sz="2800"/>
              <a:t>형상 모델의 </a:t>
            </a:r>
            <a:r>
              <a:rPr lang="ko-KR" altLang="en-US" sz="2800" b="1">
                <a:solidFill>
                  <a:srgbClr val="CC3300"/>
                </a:solidFill>
              </a:rPr>
              <a:t>부분 절단 </a:t>
            </a:r>
            <a:r>
              <a:rPr lang="en-US" altLang="ko-KR" sz="2800" b="1">
                <a:solidFill>
                  <a:srgbClr val="000000"/>
                </a:solidFill>
              </a:rPr>
              <a:t>,</a:t>
            </a:r>
            <a:r>
              <a:rPr lang="ko-KR" altLang="en-US" sz="2800" b="1">
                <a:solidFill>
                  <a:srgbClr val="CC3300"/>
                </a:solidFill>
              </a:rPr>
              <a:t> 부위 파괴</a:t>
            </a:r>
          </a:p>
          <a:p>
            <a:pPr lvl="0">
              <a:defRPr/>
            </a:pPr>
            <a:endParaRPr lang="ko-KR" altLang="en-US" sz="2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36" y="4284202"/>
            <a:ext cx="3553737" cy="2417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3405" y="2037751"/>
            <a:ext cx="4812595" cy="22382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8870"/>
          <a:stretch>
            <a:fillRect/>
          </a:stretch>
        </p:blipFill>
        <p:spPr>
          <a:xfrm>
            <a:off x="7570109" y="1904571"/>
            <a:ext cx="3911158" cy="4509798"/>
          </a:xfrm>
          <a:prstGeom prst="rect">
            <a:avLst/>
          </a:prstGeom>
        </p:spPr>
      </p:pic>
      <p:sp>
        <p:nvSpPr>
          <p:cNvPr id="12" name="화살표: 오른쪽 11"/>
          <p:cNvSpPr/>
          <p:nvPr/>
        </p:nvSpPr>
        <p:spPr>
          <a:xfrm>
            <a:off x="5738882" y="5174879"/>
            <a:ext cx="2165803" cy="68035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170179" y="4412425"/>
            <a:ext cx="2789467" cy="2256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0595" y="5755983"/>
            <a:ext cx="24316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 dirty="0">
                <a:solidFill>
                  <a:srgbClr val="434343"/>
                </a:solidFill>
              </a:rPr>
              <a:t>부위 파괴 부위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376" y="321224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게임소개 및 특징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400" dirty="0"/>
              <a:t>장르 </a:t>
            </a:r>
          </a:p>
          <a:p>
            <a:pPr lvl="1">
              <a:defRPr/>
            </a:pPr>
            <a:r>
              <a:rPr lang="ko-KR" altLang="en-US" sz="2400" b="1" dirty="0" err="1">
                <a:solidFill>
                  <a:srgbClr val="CC3300"/>
                </a:solidFill>
              </a:rPr>
              <a:t>턴제</a:t>
            </a:r>
            <a:r>
              <a:rPr lang="en-US" altLang="ko-KR" sz="2400" b="1" dirty="0">
                <a:solidFill>
                  <a:srgbClr val="CC3300"/>
                </a:solidFill>
              </a:rPr>
              <a:t> RPG</a:t>
            </a:r>
            <a:r>
              <a:rPr lang="en-US" altLang="ko-KR" sz="2400" dirty="0"/>
              <a:t>, </a:t>
            </a:r>
            <a:r>
              <a:rPr lang="ko-KR" altLang="en-US" sz="2400" dirty="0" err="1">
                <a:solidFill>
                  <a:srgbClr val="5B5B5B"/>
                </a:solidFill>
              </a:rPr>
              <a:t>덱</a:t>
            </a:r>
            <a:r>
              <a:rPr lang="ko-KR" altLang="en-US" sz="2400" dirty="0">
                <a:solidFill>
                  <a:srgbClr val="5B5B5B"/>
                </a:solidFill>
              </a:rPr>
              <a:t> 빌딩</a:t>
            </a:r>
            <a:r>
              <a:rPr lang="en-US" altLang="ko-KR" sz="2400" dirty="0">
                <a:solidFill>
                  <a:srgbClr val="5B5B5B"/>
                </a:solidFill>
              </a:rPr>
              <a:t>, </a:t>
            </a:r>
            <a:r>
              <a:rPr lang="ko-KR" altLang="en-US" sz="2400" dirty="0" err="1">
                <a:solidFill>
                  <a:srgbClr val="5B5B5B"/>
                </a:solidFill>
              </a:rPr>
              <a:t>로그라이크</a:t>
            </a:r>
            <a:endParaRPr lang="ko-KR" altLang="en-US" sz="2400" dirty="0">
              <a:solidFill>
                <a:srgbClr val="5B5B5B"/>
              </a:solidFill>
            </a:endParaRPr>
          </a:p>
          <a:p>
            <a:pPr lvl="1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멀티플레이</a:t>
            </a:r>
          </a:p>
          <a:p>
            <a:pPr lvl="1"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로컬 서버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ko-KR" altLang="en-US" sz="2400" b="1" dirty="0">
                <a:solidFill>
                  <a:srgbClr val="CC3300"/>
                </a:solidFill>
              </a:rPr>
              <a:t>최대 </a:t>
            </a:r>
            <a:r>
              <a:rPr lang="en-US" altLang="ko-KR" sz="2400" b="1" dirty="0">
                <a:solidFill>
                  <a:srgbClr val="CC3300"/>
                </a:solidFill>
              </a:rPr>
              <a:t>4</a:t>
            </a:r>
            <a:r>
              <a:rPr lang="ko-KR" altLang="en-US" sz="2400" b="1" dirty="0">
                <a:solidFill>
                  <a:srgbClr val="CC3300"/>
                </a:solidFill>
              </a:rPr>
              <a:t>인</a:t>
            </a:r>
            <a:r>
              <a:rPr lang="ko-KR" altLang="en-US" sz="2400" dirty="0">
                <a:solidFill>
                  <a:schemeClr val="tx1"/>
                </a:solidFill>
              </a:rPr>
              <a:t>의 멀티 플레이</a:t>
            </a:r>
          </a:p>
          <a:p>
            <a:pPr lvl="1">
              <a:defRPr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lvl="0" indent="0">
              <a:buNone/>
              <a:defRPr/>
            </a:pPr>
            <a:endParaRPr lang="ko-KR" altLang="en-US" sz="2400" dirty="0"/>
          </a:p>
          <a:p>
            <a:pPr lvl="1">
              <a:defRPr/>
            </a:pPr>
            <a:endParaRPr lang="ko-KR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7947" y="298545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게임 진행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29684" y="1734218"/>
            <a:ext cx="4427892" cy="1405857"/>
          </a:xfrm>
        </p:spPr>
        <p:txBody>
          <a:bodyPr/>
          <a:lstStyle/>
          <a:p>
            <a:pPr>
              <a:defRPr/>
            </a:pPr>
            <a:r>
              <a:rPr lang="en-US" altLang="ko-KR" sz="2200" b="1" dirty="0">
                <a:solidFill>
                  <a:srgbClr val="CC3300"/>
                </a:solidFill>
              </a:rPr>
              <a:t>~ </a:t>
            </a:r>
            <a:r>
              <a:rPr lang="ko-KR" altLang="en-US" sz="2200" dirty="0"/>
              <a:t>크기의 필드를 </a:t>
            </a:r>
            <a:r>
              <a:rPr lang="ko-KR" altLang="en-US" sz="2200" b="1" dirty="0">
                <a:solidFill>
                  <a:srgbClr val="CC3300"/>
                </a:solidFill>
              </a:rPr>
              <a:t>랜덤</a:t>
            </a:r>
            <a:r>
              <a:rPr lang="ko-KR" altLang="en-US" sz="2200" dirty="0"/>
              <a:t>생성</a:t>
            </a:r>
            <a:endParaRPr lang="en-US" altLang="ko-KR" sz="2200" dirty="0"/>
          </a:p>
          <a:p>
            <a:pPr marL="0" indent="0">
              <a:buNone/>
              <a:defRPr/>
            </a:pPr>
            <a:r>
              <a:rPr lang="en-US" altLang="ko-KR" sz="2200" dirty="0"/>
              <a:t>  (</a:t>
            </a:r>
            <a:r>
              <a:rPr lang="ko-KR" altLang="en-US" sz="2200" dirty="0"/>
              <a:t>적</a:t>
            </a:r>
            <a:r>
              <a:rPr lang="en-US" altLang="ko-KR" sz="2200" dirty="0"/>
              <a:t>, </a:t>
            </a:r>
            <a:r>
              <a:rPr lang="ko-KR" altLang="en-US" sz="2200" dirty="0"/>
              <a:t>오브젝트 등</a:t>
            </a:r>
            <a:r>
              <a:rPr lang="en-US" altLang="ko-KR" sz="2200" dirty="0"/>
              <a:t>)</a:t>
            </a:r>
          </a:p>
        </p:txBody>
      </p:sp>
      <p:sp>
        <p:nvSpPr>
          <p:cNvPr id="6" name="텍스트 개체 틀 2"/>
          <p:cNvSpPr txBox="1"/>
          <p:nvPr/>
        </p:nvSpPr>
        <p:spPr>
          <a:xfrm>
            <a:off x="7729684" y="3812148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적</a:t>
            </a:r>
            <a:r>
              <a:rPr lang="ko-KR" altLang="en-US" sz="2400" dirty="0"/>
              <a:t>과</a:t>
            </a:r>
            <a:r>
              <a:rPr lang="ko-KR" altLang="en-US" sz="2400" b="1" dirty="0">
                <a:solidFill>
                  <a:srgbClr val="CC3300"/>
                </a:solidFill>
              </a:rPr>
              <a:t> 전투</a:t>
            </a:r>
            <a:r>
              <a:rPr lang="ko-KR" altLang="en-US" sz="2400" dirty="0"/>
              <a:t>하거나</a:t>
            </a:r>
            <a:r>
              <a:rPr lang="ko-KR" altLang="en-US" sz="2400" b="1" dirty="0">
                <a:solidFill>
                  <a:srgbClr val="CC3300"/>
                </a:solidFill>
              </a:rPr>
              <a:t> 우회</a:t>
            </a:r>
            <a:r>
              <a:rPr lang="ko-KR" altLang="en-US" sz="2400" dirty="0"/>
              <a:t>하여</a:t>
            </a:r>
            <a:endParaRPr lang="en-US" altLang="ko-KR" sz="2400" b="1" dirty="0">
              <a:solidFill>
                <a:srgbClr val="CC33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400" b="1" dirty="0">
                <a:solidFill>
                  <a:srgbClr val="CC3300"/>
                </a:solidFill>
              </a:rPr>
              <a:t>   </a:t>
            </a:r>
            <a:r>
              <a:rPr lang="ko-KR" altLang="en-US" sz="2400" b="1" dirty="0">
                <a:solidFill>
                  <a:srgbClr val="CC3300"/>
                </a:solidFill>
              </a:rPr>
              <a:t>목표</a:t>
            </a:r>
            <a:r>
              <a:rPr lang="ko-KR" altLang="en-US" sz="2400" dirty="0"/>
              <a:t>까지</a:t>
            </a:r>
            <a:r>
              <a:rPr lang="ko-KR" altLang="en-US" sz="2400" b="1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전진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6FABE-CF2F-8B13-F1F6-581C69F0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4" y="1574800"/>
            <a:ext cx="6827934" cy="452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7947" y="298545"/>
            <a:ext cx="7254400" cy="763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>
                <a:solidFill>
                  <a:srgbClr val="434343"/>
                </a:solidFill>
              </a:rPr>
              <a:t>게임 진행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3018" y="4800600"/>
            <a:ext cx="4427892" cy="1405857"/>
          </a:xfrm>
        </p:spPr>
        <p:txBody>
          <a:bodyPr/>
          <a:lstStyle/>
          <a:p>
            <a:pPr>
              <a:defRPr/>
            </a:pPr>
            <a:r>
              <a:rPr lang="en-US" altLang="ko-KR" sz="2200" b="1" dirty="0">
                <a:solidFill>
                  <a:srgbClr val="CC3300"/>
                </a:solidFill>
              </a:rPr>
              <a:t>~ </a:t>
            </a:r>
            <a:r>
              <a:rPr lang="ko-KR" altLang="en-US" sz="2200" dirty="0"/>
              <a:t>크기의 필드를 </a:t>
            </a:r>
            <a:r>
              <a:rPr lang="ko-KR" altLang="en-US" sz="2200" b="1" dirty="0">
                <a:solidFill>
                  <a:srgbClr val="CC3300"/>
                </a:solidFill>
              </a:rPr>
              <a:t>랜덤</a:t>
            </a:r>
            <a:r>
              <a:rPr lang="ko-KR" altLang="en-US" sz="2200" dirty="0"/>
              <a:t>생성</a:t>
            </a:r>
            <a:endParaRPr lang="en-US" altLang="ko-KR" sz="2200" dirty="0"/>
          </a:p>
          <a:p>
            <a:pPr marL="0" indent="0">
              <a:buNone/>
              <a:defRPr/>
            </a:pPr>
            <a:r>
              <a:rPr lang="en-US" altLang="ko-KR" sz="2200" dirty="0"/>
              <a:t>  (</a:t>
            </a:r>
            <a:r>
              <a:rPr lang="ko-KR" altLang="en-US" sz="2200" dirty="0"/>
              <a:t>적</a:t>
            </a:r>
            <a:r>
              <a:rPr lang="en-US" altLang="ko-KR" sz="2200" dirty="0"/>
              <a:t>, </a:t>
            </a:r>
            <a:r>
              <a:rPr lang="ko-KR" altLang="en-US" sz="2200" dirty="0"/>
              <a:t>오브젝트 등</a:t>
            </a:r>
            <a:r>
              <a:rPr lang="en-US" altLang="ko-KR" sz="2200" dirty="0"/>
              <a:t>)</a:t>
            </a:r>
          </a:p>
        </p:txBody>
      </p:sp>
      <p:sp>
        <p:nvSpPr>
          <p:cNvPr id="6" name="텍스트 개체 틀 2"/>
          <p:cNvSpPr txBox="1"/>
          <p:nvPr/>
        </p:nvSpPr>
        <p:spPr>
          <a:xfrm>
            <a:off x="6096000" y="4800600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>
              <a:defRPr/>
            </a:pPr>
            <a:r>
              <a:rPr lang="ko-KR" altLang="en-US" sz="2400" b="1" dirty="0">
                <a:solidFill>
                  <a:srgbClr val="CC3300"/>
                </a:solidFill>
              </a:rPr>
              <a:t>적</a:t>
            </a:r>
            <a:r>
              <a:rPr lang="ko-KR" altLang="en-US" sz="2400" dirty="0"/>
              <a:t>과</a:t>
            </a:r>
            <a:r>
              <a:rPr lang="ko-KR" altLang="en-US" sz="2400" b="1" dirty="0">
                <a:solidFill>
                  <a:srgbClr val="CC3300"/>
                </a:solidFill>
              </a:rPr>
              <a:t> 전투</a:t>
            </a:r>
            <a:r>
              <a:rPr lang="ko-KR" altLang="en-US" sz="2400" dirty="0"/>
              <a:t>하거나</a:t>
            </a:r>
            <a:r>
              <a:rPr lang="ko-KR" altLang="en-US" sz="2400" b="1" dirty="0">
                <a:solidFill>
                  <a:srgbClr val="CC3300"/>
                </a:solidFill>
              </a:rPr>
              <a:t> 우회</a:t>
            </a:r>
            <a:r>
              <a:rPr lang="ko-KR" altLang="en-US" sz="2400" dirty="0"/>
              <a:t>하여</a:t>
            </a:r>
            <a:endParaRPr lang="en-US" altLang="ko-KR" sz="2400" b="1" dirty="0">
              <a:solidFill>
                <a:srgbClr val="CC33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2400" b="1" dirty="0">
                <a:solidFill>
                  <a:srgbClr val="CC3300"/>
                </a:solidFill>
              </a:rPr>
              <a:t>   </a:t>
            </a:r>
            <a:r>
              <a:rPr lang="ko-KR" altLang="en-US" sz="2400" b="1" dirty="0">
                <a:solidFill>
                  <a:srgbClr val="CC3300"/>
                </a:solidFill>
              </a:rPr>
              <a:t>목표</a:t>
            </a:r>
            <a:r>
              <a:rPr lang="ko-KR" altLang="en-US" sz="2400" dirty="0"/>
              <a:t>까지</a:t>
            </a:r>
            <a:r>
              <a:rPr lang="ko-KR" altLang="en-US" sz="2400" b="1" dirty="0">
                <a:solidFill>
                  <a:srgbClr val="CC3300"/>
                </a:solidFill>
              </a:rPr>
              <a:t> </a:t>
            </a:r>
            <a:r>
              <a:rPr lang="ko-KR" altLang="en-US" sz="2400" dirty="0"/>
              <a:t>전진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6FABE-CF2F-8B13-F1F6-581C69F0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1" y="1318472"/>
            <a:ext cx="4871616" cy="3225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A384D-44E1-3003-8A1D-F20A9E87C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8472"/>
            <a:ext cx="4871616" cy="3225800"/>
          </a:xfrm>
          <a:prstGeom prst="rect">
            <a:avLst/>
          </a:prstGeom>
          <a:ln w="28575">
            <a:solidFill>
              <a:srgbClr val="434343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18F2F5-37EA-DCA4-6E08-7764CB651A1A}"/>
              </a:ext>
            </a:extLst>
          </p:cNvPr>
          <p:cNvCxnSpPr/>
          <p:nvPr/>
        </p:nvCxnSpPr>
        <p:spPr>
          <a:xfrm flipV="1">
            <a:off x="6350000" y="1752600"/>
            <a:ext cx="4165600" cy="2286000"/>
          </a:xfrm>
          <a:prstGeom prst="straightConnector1">
            <a:avLst/>
          </a:prstGeom>
          <a:ln w="57150">
            <a:solidFill>
              <a:srgbClr val="4343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FAFE7F6-352F-B097-AB5D-80411DC821C8}"/>
              </a:ext>
            </a:extLst>
          </p:cNvPr>
          <p:cNvSpPr/>
          <p:nvPr/>
        </p:nvSpPr>
        <p:spPr>
          <a:xfrm>
            <a:off x="6413500" y="1739900"/>
            <a:ext cx="4489450" cy="2355850"/>
          </a:xfrm>
          <a:custGeom>
            <a:avLst/>
            <a:gdLst>
              <a:gd name="connsiteX0" fmla="*/ 0 w 4489450"/>
              <a:gd name="connsiteY0" fmla="*/ 2355850 h 2355850"/>
              <a:gd name="connsiteX1" fmla="*/ 1149350 w 4489450"/>
              <a:gd name="connsiteY1" fmla="*/ 1727200 h 2355850"/>
              <a:gd name="connsiteX2" fmla="*/ 1339850 w 4489450"/>
              <a:gd name="connsiteY2" fmla="*/ 2019300 h 2355850"/>
              <a:gd name="connsiteX3" fmla="*/ 1435100 w 4489450"/>
              <a:gd name="connsiteY3" fmla="*/ 1987550 h 2355850"/>
              <a:gd name="connsiteX4" fmla="*/ 2241550 w 4489450"/>
              <a:gd name="connsiteY4" fmla="*/ 2235200 h 2355850"/>
              <a:gd name="connsiteX5" fmla="*/ 2565400 w 4489450"/>
              <a:gd name="connsiteY5" fmla="*/ 2273300 h 2355850"/>
              <a:gd name="connsiteX6" fmla="*/ 3060700 w 4489450"/>
              <a:gd name="connsiteY6" fmla="*/ 2197100 h 2355850"/>
              <a:gd name="connsiteX7" fmla="*/ 3232150 w 4489450"/>
              <a:gd name="connsiteY7" fmla="*/ 2120900 h 2355850"/>
              <a:gd name="connsiteX8" fmla="*/ 3219450 w 4489450"/>
              <a:gd name="connsiteY8" fmla="*/ 2000250 h 2355850"/>
              <a:gd name="connsiteX9" fmla="*/ 3390900 w 4489450"/>
              <a:gd name="connsiteY9" fmla="*/ 1511300 h 2355850"/>
              <a:gd name="connsiteX10" fmla="*/ 3613150 w 4489450"/>
              <a:gd name="connsiteY10" fmla="*/ 952500 h 2355850"/>
              <a:gd name="connsiteX11" fmla="*/ 3625850 w 4489450"/>
              <a:gd name="connsiteY11" fmla="*/ 933450 h 2355850"/>
              <a:gd name="connsiteX12" fmla="*/ 3740150 w 4489450"/>
              <a:gd name="connsiteY12" fmla="*/ 971550 h 2355850"/>
              <a:gd name="connsiteX13" fmla="*/ 4076700 w 4489450"/>
              <a:gd name="connsiteY13" fmla="*/ 857250 h 2355850"/>
              <a:gd name="connsiteX14" fmla="*/ 4489450 w 4489450"/>
              <a:gd name="connsiteY14" fmla="*/ 889000 h 2355850"/>
              <a:gd name="connsiteX15" fmla="*/ 4248150 w 4489450"/>
              <a:gd name="connsiteY15" fmla="*/ 0 h 2355850"/>
              <a:gd name="connsiteX16" fmla="*/ 4248150 w 4489450"/>
              <a:gd name="connsiteY16" fmla="*/ 0 h 2355850"/>
              <a:gd name="connsiteX17" fmla="*/ 4248150 w 4489450"/>
              <a:gd name="connsiteY17" fmla="*/ 19050 h 235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489450" h="2355850">
                <a:moveTo>
                  <a:pt x="0" y="2355850"/>
                </a:moveTo>
                <a:lnTo>
                  <a:pt x="1149350" y="1727200"/>
                </a:lnTo>
                <a:lnTo>
                  <a:pt x="1339850" y="2019300"/>
                </a:lnTo>
                <a:lnTo>
                  <a:pt x="1435100" y="1987550"/>
                </a:lnTo>
                <a:lnTo>
                  <a:pt x="2241550" y="2235200"/>
                </a:lnTo>
                <a:lnTo>
                  <a:pt x="2565400" y="2273300"/>
                </a:lnTo>
                <a:lnTo>
                  <a:pt x="3060700" y="2197100"/>
                </a:lnTo>
                <a:lnTo>
                  <a:pt x="3232150" y="2120900"/>
                </a:lnTo>
                <a:lnTo>
                  <a:pt x="3219450" y="2000250"/>
                </a:lnTo>
                <a:lnTo>
                  <a:pt x="3390900" y="1511300"/>
                </a:lnTo>
                <a:lnTo>
                  <a:pt x="3613150" y="952500"/>
                </a:lnTo>
                <a:lnTo>
                  <a:pt x="3625850" y="933450"/>
                </a:lnTo>
                <a:lnTo>
                  <a:pt x="3740150" y="971550"/>
                </a:lnTo>
                <a:lnTo>
                  <a:pt x="4076700" y="857250"/>
                </a:lnTo>
                <a:lnTo>
                  <a:pt x="4489450" y="889000"/>
                </a:lnTo>
                <a:lnTo>
                  <a:pt x="4248150" y="0"/>
                </a:lnTo>
                <a:lnTo>
                  <a:pt x="4248150" y="0"/>
                </a:lnTo>
                <a:lnTo>
                  <a:pt x="4248150" y="19050"/>
                </a:lnTo>
              </a:path>
            </a:pathLst>
          </a:custGeom>
          <a:noFill/>
          <a:ln w="57150">
            <a:solidFill>
              <a:srgbClr val="4343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34343"/>
                </a:solidFill>
              </a:ln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676020-E2E4-8C48-501A-F8765E48F6D9}"/>
              </a:ext>
            </a:extLst>
          </p:cNvPr>
          <p:cNvCxnSpPr>
            <a:stCxn id="14" idx="14"/>
          </p:cNvCxnSpPr>
          <p:nvPr/>
        </p:nvCxnSpPr>
        <p:spPr>
          <a:xfrm flipH="1" flipV="1">
            <a:off x="10642600" y="1676400"/>
            <a:ext cx="260350" cy="952500"/>
          </a:xfrm>
          <a:prstGeom prst="straightConnector1">
            <a:avLst/>
          </a:prstGeom>
          <a:ln w="57150">
            <a:solidFill>
              <a:srgbClr val="4343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C0D3127-DB4D-50BC-6202-488D32A7D2B7}"/>
              </a:ext>
            </a:extLst>
          </p:cNvPr>
          <p:cNvSpPr/>
          <p:nvPr/>
        </p:nvSpPr>
        <p:spPr>
          <a:xfrm>
            <a:off x="6076950" y="1758950"/>
            <a:ext cx="4171950" cy="2305050"/>
          </a:xfrm>
          <a:custGeom>
            <a:avLst/>
            <a:gdLst>
              <a:gd name="connsiteX0" fmla="*/ 241300 w 4171950"/>
              <a:gd name="connsiteY0" fmla="*/ 2305050 h 2305050"/>
              <a:gd name="connsiteX1" fmla="*/ 0 w 4171950"/>
              <a:gd name="connsiteY1" fmla="*/ 1841500 h 2305050"/>
              <a:gd name="connsiteX2" fmla="*/ 2203450 w 4171950"/>
              <a:gd name="connsiteY2" fmla="*/ 660400 h 2305050"/>
              <a:gd name="connsiteX3" fmla="*/ 2362200 w 4171950"/>
              <a:gd name="connsiteY3" fmla="*/ 755650 h 2305050"/>
              <a:gd name="connsiteX4" fmla="*/ 2705100 w 4171950"/>
              <a:gd name="connsiteY4" fmla="*/ 393700 h 2305050"/>
              <a:gd name="connsiteX5" fmla="*/ 2698750 w 4171950"/>
              <a:gd name="connsiteY5" fmla="*/ 323850 h 2305050"/>
              <a:gd name="connsiteX6" fmla="*/ 2984500 w 4171950"/>
              <a:gd name="connsiteY6" fmla="*/ 184150 h 2305050"/>
              <a:gd name="connsiteX7" fmla="*/ 3187700 w 4171950"/>
              <a:gd name="connsiteY7" fmla="*/ 558800 h 2305050"/>
              <a:gd name="connsiteX8" fmla="*/ 4171950 w 4171950"/>
              <a:gd name="connsiteY8" fmla="*/ 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1950" h="2305050">
                <a:moveTo>
                  <a:pt x="241300" y="2305050"/>
                </a:moveTo>
                <a:lnTo>
                  <a:pt x="0" y="1841500"/>
                </a:lnTo>
                <a:lnTo>
                  <a:pt x="2203450" y="660400"/>
                </a:lnTo>
                <a:lnTo>
                  <a:pt x="2362200" y="755650"/>
                </a:lnTo>
                <a:lnTo>
                  <a:pt x="2705100" y="393700"/>
                </a:lnTo>
                <a:lnTo>
                  <a:pt x="2698750" y="323850"/>
                </a:lnTo>
                <a:lnTo>
                  <a:pt x="2984500" y="184150"/>
                </a:lnTo>
                <a:lnTo>
                  <a:pt x="3187700" y="558800"/>
                </a:lnTo>
                <a:lnTo>
                  <a:pt x="4171950" y="0"/>
                </a:lnTo>
              </a:path>
            </a:pathLst>
          </a:custGeom>
          <a:noFill/>
          <a:ln w="57150">
            <a:solidFill>
              <a:srgbClr val="4343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A55E23F-12F5-AE8B-D515-98D18513B15C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9264650" y="1625600"/>
            <a:ext cx="1216025" cy="692150"/>
          </a:xfrm>
          <a:prstGeom prst="straightConnector1">
            <a:avLst/>
          </a:prstGeom>
          <a:ln w="57150">
            <a:solidFill>
              <a:srgbClr val="4343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4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556</Words>
  <Application>Microsoft Office PowerPoint</Application>
  <PresentationFormat>와이드스크린</PresentationFormat>
  <Paragraphs>186</Paragraphs>
  <Slides>20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함초롬돋움</vt:lpstr>
      <vt:lpstr>Arial</vt:lpstr>
      <vt:lpstr>Lato</vt:lpstr>
      <vt:lpstr>Merriweather</vt:lpstr>
      <vt:lpstr>Roboto Condensed Light</vt:lpstr>
      <vt:lpstr>한컴오피스</vt:lpstr>
      <vt:lpstr>Enemy Slasher</vt:lpstr>
      <vt:lpstr>PowerPoint 프레젠테이션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게임 진행</vt:lpstr>
      <vt:lpstr>게임 진행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연우 류</cp:lastModifiedBy>
  <cp:revision>279</cp:revision>
  <dcterms:created xsi:type="dcterms:W3CDTF">2022-11-22T08:49:23Z</dcterms:created>
  <dcterms:modified xsi:type="dcterms:W3CDTF">2023-06-24T13:43:23Z</dcterms:modified>
  <cp:version>1000.0000.01</cp:version>
</cp:coreProperties>
</file>